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y="5143500" cx="9144000"/>
  <p:notesSz cx="6858000" cy="9144000"/>
  <p:embeddedFontLst>
    <p:embeddedFont>
      <p:font typeface="IBM Plex Sans ExtraLight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7551E03-E131-4A80-8AC5-E42B92A214F2}">
  <a:tblStyle styleId="{C7551E03-E131-4A80-8AC5-E42B92A214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font" Target="fonts/IBMPlexSansExtraLight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IBMPlexSansExtraLight-italic.fntdata"/><Relationship Id="rId50" Type="http://schemas.openxmlformats.org/officeDocument/2006/relationships/font" Target="fonts/IBMPlexSansExtraLight-bold.fntdata"/><Relationship Id="rId52" Type="http://schemas.openxmlformats.org/officeDocument/2006/relationships/font" Target="fonts/IBMPlexSansExtraLight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127657979d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" name="Google Shape;25;g127657979d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2b1a2ec07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22b1a2ec07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22b1a2ec07_0_4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22b1a2ec07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7657979d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27657979d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27657979d5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27657979d5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27657979d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27657979d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27657979d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27657979d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27657979d5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27657979d5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27657979d5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27657979d5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27657979d5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27657979d5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27657979d5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27657979d5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122b1a2ec07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" name="Google Shape;29;g122b1a2ec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27657979d5_1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27657979d5_1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27657979d5_1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27657979d5_1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22b1a2ec07_0_39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22b1a2ec07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22b1a2ec07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22b1a2ec07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22b1a2ec07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22b1a2ec07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22b1a2ec07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22b1a2ec07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22b1a2ec07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22b1a2ec07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22b1a2ec07_0_39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22b1a2ec07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22b1a2ec07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22b1a2ec07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22b1a2ec07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22b1a2ec07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122b1a2ec07_0_38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122b1a2ec07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22b1a2ec07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22b1a2ec07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22b1a2ec07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22b1a2ec07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22b1a2ec07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22b1a2ec07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22b1a2ec07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22b1a2ec07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22b1a2ec07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22b1a2ec07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22b1a2ec07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22b1a2ec07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22b1a2ec07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22b1a2ec07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22b1a2ec07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22b1a2ec07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22b1a2ec07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22b1a2ec07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22b1a2ec07_0_40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22b1a2ec07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22b1a2ec07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Google Shape;42;g122b1a2ec07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22b1a2ec07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22b1a2ec07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22b1a2ec07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22b1a2ec07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27657979d5_1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27657979d5_1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22b1a2ec07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22b1a2ec07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22b1a2ec07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22b1a2ec07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22b1a2ec07_0_39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22b1a2ec07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27657979d5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27657979d5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 inicial - fornecer uma plataforma onde os usuários pudessem consultar informações de opções de investimento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2b1a2ec07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2b1a2ec07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 inicial - fornecer uma plataforma onde os usuários pudessem consultar informações de opções de investimento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rgbClr val="081E30"/>
                </a:solidFill>
              </a:defRPr>
            </a:lvl1pPr>
            <a:lvl2pPr lvl="1">
              <a:buNone/>
              <a:defRPr>
                <a:solidFill>
                  <a:srgbClr val="081E30"/>
                </a:solidFill>
              </a:defRPr>
            </a:lvl2pPr>
            <a:lvl3pPr lvl="2">
              <a:buNone/>
              <a:defRPr>
                <a:solidFill>
                  <a:srgbClr val="081E30"/>
                </a:solidFill>
              </a:defRPr>
            </a:lvl3pPr>
            <a:lvl4pPr lvl="3">
              <a:buNone/>
              <a:defRPr>
                <a:solidFill>
                  <a:srgbClr val="081E30"/>
                </a:solidFill>
              </a:defRPr>
            </a:lvl4pPr>
            <a:lvl5pPr lvl="4">
              <a:buNone/>
              <a:defRPr>
                <a:solidFill>
                  <a:srgbClr val="081E30"/>
                </a:solidFill>
              </a:defRPr>
            </a:lvl5pPr>
            <a:lvl6pPr lvl="5">
              <a:buNone/>
              <a:defRPr>
                <a:solidFill>
                  <a:srgbClr val="081E30"/>
                </a:solidFill>
              </a:defRPr>
            </a:lvl6pPr>
            <a:lvl7pPr lvl="6">
              <a:buNone/>
              <a:defRPr>
                <a:solidFill>
                  <a:srgbClr val="081E30"/>
                </a:solidFill>
              </a:defRPr>
            </a:lvl7pPr>
            <a:lvl8pPr lvl="7">
              <a:buNone/>
              <a:defRPr>
                <a:solidFill>
                  <a:srgbClr val="081E30"/>
                </a:solidFill>
              </a:defRPr>
            </a:lvl8pPr>
            <a:lvl9pPr lvl="8">
              <a:buNone/>
              <a:defRPr>
                <a:solidFill>
                  <a:srgbClr val="081E3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highlight>
                <a:srgbClr val="081E30"/>
              </a:highlight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125" y="0"/>
            <a:ext cx="9144000" cy="263400"/>
          </a:xfrm>
          <a:prstGeom prst="rect">
            <a:avLst/>
          </a:prstGeom>
          <a:solidFill>
            <a:srgbClr val="081E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250" y="36000"/>
            <a:ext cx="280098" cy="19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descrição de seção 1">
  <p:cSld name="SECTION_TITLE_AND_DESCRIPTION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rgbClr val="081E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265500" y="1597925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265500" y="33819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32700" y="1189250"/>
            <a:ext cx="2450599" cy="167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/>
        </p:nvSpPr>
        <p:spPr>
          <a:xfrm>
            <a:off x="5932350" y="3001700"/>
            <a:ext cx="1851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FFFFFF"/>
                </a:solidFill>
                <a:latin typeface="IBM Plex Sans ExtraLight"/>
                <a:ea typeface="IBM Plex Sans ExtraLight"/>
                <a:cs typeface="IBM Plex Sans ExtraLight"/>
                <a:sym typeface="IBM Plex Sans ExtraLight"/>
              </a:rPr>
              <a:t>Underlying</a:t>
            </a:r>
            <a:endParaRPr sz="2500">
              <a:solidFill>
                <a:srgbClr val="FFFFFF"/>
              </a:solidFill>
              <a:latin typeface="IBM Plex Sans ExtraLight"/>
              <a:ea typeface="IBM Plex Sans ExtraLight"/>
              <a:cs typeface="IBM Plex Sans ExtraLight"/>
              <a:sym typeface="IBM Plex Sans ExtraLight"/>
            </a:endParaRPr>
          </a:p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1">
  <p:cSld name="CUSTOM">
    <p:bg>
      <p:bgPr>
        <a:solidFill>
          <a:srgbClr val="081E30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46700" y="1380825"/>
            <a:ext cx="2450599" cy="167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/>
        </p:nvSpPr>
        <p:spPr>
          <a:xfrm>
            <a:off x="3646350" y="3193275"/>
            <a:ext cx="1851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FFFFFF"/>
                </a:solidFill>
                <a:latin typeface="IBM Plex Sans ExtraLight"/>
                <a:ea typeface="IBM Plex Sans ExtraLight"/>
                <a:cs typeface="IBM Plex Sans ExtraLight"/>
                <a:sym typeface="IBM Plex Sans ExtraLight"/>
              </a:rPr>
              <a:t>Underlying</a:t>
            </a:r>
            <a:endParaRPr sz="2500">
              <a:solidFill>
                <a:srgbClr val="FFFFFF"/>
              </a:solidFill>
              <a:latin typeface="IBM Plex Sans ExtraLight"/>
              <a:ea typeface="IBM Plex Sans ExtraLight"/>
              <a:cs typeface="IBM Plex Sans ExtraLight"/>
              <a:sym typeface="IBM Plex Sans Extra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.png"/><Relationship Id="rId10" Type="http://schemas.openxmlformats.org/officeDocument/2006/relationships/image" Target="../media/image36.png"/><Relationship Id="rId13" Type="http://schemas.openxmlformats.org/officeDocument/2006/relationships/image" Target="../media/image39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9" Type="http://schemas.openxmlformats.org/officeDocument/2006/relationships/image" Target="../media/image21.png"/><Relationship Id="rId15" Type="http://schemas.openxmlformats.org/officeDocument/2006/relationships/image" Target="../media/image33.png"/><Relationship Id="rId14" Type="http://schemas.openxmlformats.org/officeDocument/2006/relationships/image" Target="../media/image34.png"/><Relationship Id="rId17" Type="http://schemas.openxmlformats.org/officeDocument/2006/relationships/image" Target="../media/image37.png"/><Relationship Id="rId16" Type="http://schemas.openxmlformats.org/officeDocument/2006/relationships/image" Target="../media/image35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Relationship Id="rId18" Type="http://schemas.openxmlformats.org/officeDocument/2006/relationships/image" Target="../media/image38.png"/><Relationship Id="rId7" Type="http://schemas.openxmlformats.org/officeDocument/2006/relationships/image" Target="../media/image14.png"/><Relationship Id="rId8" Type="http://schemas.openxmlformats.org/officeDocument/2006/relationships/image" Target="../media/image2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4"/>
          <p:cNvSpPr/>
          <p:nvPr/>
        </p:nvSpPr>
        <p:spPr>
          <a:xfrm>
            <a:off x="11574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Equipe SCRUM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139" name="Google Shape;139;p14"/>
          <p:cNvSpPr/>
          <p:nvPr/>
        </p:nvSpPr>
        <p:spPr>
          <a:xfrm>
            <a:off x="276102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lt1"/>
                </a:solidFill>
              </a:rPr>
              <a:t>Sistema</a:t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140" name="Google Shape;140;p14"/>
          <p:cNvSpPr/>
          <p:nvPr/>
        </p:nvSpPr>
        <p:spPr>
          <a:xfrm>
            <a:off x="436460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Backlog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141" name="Google Shape;141;p14"/>
          <p:cNvSpPr/>
          <p:nvPr/>
        </p:nvSpPr>
        <p:spPr>
          <a:xfrm>
            <a:off x="596817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Mockups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142" name="Google Shape;142;p14"/>
          <p:cNvSpPr/>
          <p:nvPr/>
        </p:nvSpPr>
        <p:spPr>
          <a:xfrm>
            <a:off x="75717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Stack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143" name="Google Shape;143;p14"/>
          <p:cNvSpPr txBox="1"/>
          <p:nvPr/>
        </p:nvSpPr>
        <p:spPr>
          <a:xfrm>
            <a:off x="718575" y="559725"/>
            <a:ext cx="316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Objetivos do sistema</a:t>
            </a:r>
            <a:endParaRPr sz="1600"/>
          </a:p>
        </p:txBody>
      </p:sp>
      <p:sp>
        <p:nvSpPr>
          <p:cNvPr id="144" name="Google Shape;14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highlight>
                <a:srgbClr val="081E30"/>
              </a:highlight>
            </a:endParaRPr>
          </a:p>
        </p:txBody>
      </p:sp>
      <p:sp>
        <p:nvSpPr>
          <p:cNvPr id="145" name="Google Shape;145;p14"/>
          <p:cNvSpPr/>
          <p:nvPr/>
        </p:nvSpPr>
        <p:spPr>
          <a:xfrm>
            <a:off x="3831175" y="2688175"/>
            <a:ext cx="1269900" cy="331500"/>
          </a:xfrm>
          <a:prstGeom prst="roundRect">
            <a:avLst>
              <a:gd fmla="val 16667" name="adj"/>
            </a:avLst>
          </a:prstGeom>
          <a:solidFill>
            <a:srgbClr val="081E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lt1"/>
                </a:solidFill>
              </a:rPr>
              <a:t>Underlying</a:t>
            </a:r>
            <a:endParaRPr b="1" sz="1300">
              <a:solidFill>
                <a:schemeClr val="lt1"/>
              </a:solidFill>
            </a:endParaRPr>
          </a:p>
        </p:txBody>
      </p:sp>
      <p:cxnSp>
        <p:nvCxnSpPr>
          <p:cNvPr id="146" name="Google Shape;146;p14"/>
          <p:cNvCxnSpPr/>
          <p:nvPr/>
        </p:nvCxnSpPr>
        <p:spPr>
          <a:xfrm>
            <a:off x="5975300" y="1288850"/>
            <a:ext cx="19827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" name="Google Shape;147;p14"/>
          <p:cNvSpPr txBox="1"/>
          <p:nvPr/>
        </p:nvSpPr>
        <p:spPr>
          <a:xfrm>
            <a:off x="5968175" y="1047725"/>
            <a:ext cx="2363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900">
                <a:solidFill>
                  <a:schemeClr val="dk1"/>
                </a:solidFill>
              </a:rPr>
              <a:t>Visualização de registro de opções </a:t>
            </a:r>
            <a:endParaRPr sz="1200"/>
          </a:p>
        </p:txBody>
      </p:sp>
      <p:cxnSp>
        <p:nvCxnSpPr>
          <p:cNvPr id="148" name="Google Shape;148;p14"/>
          <p:cNvCxnSpPr/>
          <p:nvPr/>
        </p:nvCxnSpPr>
        <p:spPr>
          <a:xfrm>
            <a:off x="5982425" y="1758750"/>
            <a:ext cx="19827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14"/>
          <p:cNvSpPr txBox="1"/>
          <p:nvPr/>
        </p:nvSpPr>
        <p:spPr>
          <a:xfrm>
            <a:off x="5975300" y="1517625"/>
            <a:ext cx="2363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Visualização de cotação de opções </a:t>
            </a:r>
            <a:endParaRPr sz="1200"/>
          </a:p>
        </p:txBody>
      </p:sp>
      <p:cxnSp>
        <p:nvCxnSpPr>
          <p:cNvPr id="150" name="Google Shape;150;p14"/>
          <p:cNvCxnSpPr/>
          <p:nvPr/>
        </p:nvCxnSpPr>
        <p:spPr>
          <a:xfrm>
            <a:off x="5989550" y="2228650"/>
            <a:ext cx="19827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4"/>
          <p:cNvSpPr txBox="1"/>
          <p:nvPr/>
        </p:nvSpPr>
        <p:spPr>
          <a:xfrm>
            <a:off x="5982425" y="1987525"/>
            <a:ext cx="2363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Criação de operações estruturadas</a:t>
            </a:r>
            <a:endParaRPr sz="1200"/>
          </a:p>
        </p:txBody>
      </p:sp>
      <p:cxnSp>
        <p:nvCxnSpPr>
          <p:cNvPr id="152" name="Google Shape;152;p14"/>
          <p:cNvCxnSpPr/>
          <p:nvPr/>
        </p:nvCxnSpPr>
        <p:spPr>
          <a:xfrm>
            <a:off x="5996675" y="2698550"/>
            <a:ext cx="19827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" name="Google Shape;153;p14"/>
          <p:cNvSpPr txBox="1"/>
          <p:nvPr/>
        </p:nvSpPr>
        <p:spPr>
          <a:xfrm>
            <a:off x="5989550" y="2457425"/>
            <a:ext cx="2363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Geração de payoffs</a:t>
            </a:r>
            <a:endParaRPr sz="1200"/>
          </a:p>
        </p:txBody>
      </p:sp>
      <p:cxnSp>
        <p:nvCxnSpPr>
          <p:cNvPr id="154" name="Google Shape;154;p14"/>
          <p:cNvCxnSpPr/>
          <p:nvPr/>
        </p:nvCxnSpPr>
        <p:spPr>
          <a:xfrm>
            <a:off x="6003800" y="3168450"/>
            <a:ext cx="19827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" name="Google Shape;155;p14"/>
          <p:cNvSpPr txBox="1"/>
          <p:nvPr/>
        </p:nvSpPr>
        <p:spPr>
          <a:xfrm>
            <a:off x="5996675" y="2927325"/>
            <a:ext cx="2363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Busca avançada por filtros</a:t>
            </a:r>
            <a:endParaRPr sz="1200"/>
          </a:p>
        </p:txBody>
      </p:sp>
      <p:cxnSp>
        <p:nvCxnSpPr>
          <p:cNvPr id="156" name="Google Shape;156;p14"/>
          <p:cNvCxnSpPr/>
          <p:nvPr/>
        </p:nvCxnSpPr>
        <p:spPr>
          <a:xfrm>
            <a:off x="6010925" y="3638350"/>
            <a:ext cx="19827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" name="Google Shape;157;p14"/>
          <p:cNvSpPr txBox="1"/>
          <p:nvPr/>
        </p:nvSpPr>
        <p:spPr>
          <a:xfrm>
            <a:off x="6003800" y="3397225"/>
            <a:ext cx="2363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Cálculo de métricas de mercado</a:t>
            </a:r>
            <a:endParaRPr sz="1200"/>
          </a:p>
        </p:txBody>
      </p:sp>
      <p:cxnSp>
        <p:nvCxnSpPr>
          <p:cNvPr id="158" name="Google Shape;158;p14"/>
          <p:cNvCxnSpPr/>
          <p:nvPr/>
        </p:nvCxnSpPr>
        <p:spPr>
          <a:xfrm>
            <a:off x="6018050" y="4108250"/>
            <a:ext cx="19827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14"/>
          <p:cNvSpPr txBox="1"/>
          <p:nvPr/>
        </p:nvSpPr>
        <p:spPr>
          <a:xfrm>
            <a:off x="6010925" y="3867125"/>
            <a:ext cx="2363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Compartilhamento </a:t>
            </a:r>
            <a:r>
              <a:rPr lang="pt-BR" sz="900">
                <a:solidFill>
                  <a:schemeClr val="dk1"/>
                </a:solidFill>
              </a:rPr>
              <a:t>de operações</a:t>
            </a:r>
            <a:endParaRPr sz="1200"/>
          </a:p>
        </p:txBody>
      </p:sp>
      <p:cxnSp>
        <p:nvCxnSpPr>
          <p:cNvPr id="160" name="Google Shape;160;p14"/>
          <p:cNvCxnSpPr/>
          <p:nvPr/>
        </p:nvCxnSpPr>
        <p:spPr>
          <a:xfrm>
            <a:off x="6025175" y="4578150"/>
            <a:ext cx="19827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" name="Google Shape;161;p14"/>
          <p:cNvSpPr txBox="1"/>
          <p:nvPr/>
        </p:nvSpPr>
        <p:spPr>
          <a:xfrm>
            <a:off x="6018050" y="4337025"/>
            <a:ext cx="2363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Criação de opções fictícias</a:t>
            </a:r>
            <a:endParaRPr sz="1200"/>
          </a:p>
        </p:txBody>
      </p:sp>
      <p:cxnSp>
        <p:nvCxnSpPr>
          <p:cNvPr id="162" name="Google Shape;162;p14"/>
          <p:cNvCxnSpPr/>
          <p:nvPr/>
        </p:nvCxnSpPr>
        <p:spPr>
          <a:xfrm>
            <a:off x="557625" y="1993700"/>
            <a:ext cx="19827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" name="Google Shape;163;p14"/>
          <p:cNvSpPr txBox="1"/>
          <p:nvPr/>
        </p:nvSpPr>
        <p:spPr>
          <a:xfrm>
            <a:off x="550500" y="1752575"/>
            <a:ext cx="2363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Com baixo custo / gratuito</a:t>
            </a:r>
            <a:endParaRPr sz="1200"/>
          </a:p>
        </p:txBody>
      </p:sp>
      <p:cxnSp>
        <p:nvCxnSpPr>
          <p:cNvPr id="164" name="Google Shape;164;p14"/>
          <p:cNvCxnSpPr/>
          <p:nvPr/>
        </p:nvCxnSpPr>
        <p:spPr>
          <a:xfrm>
            <a:off x="564750" y="2463600"/>
            <a:ext cx="19827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14"/>
          <p:cNvSpPr txBox="1"/>
          <p:nvPr/>
        </p:nvSpPr>
        <p:spPr>
          <a:xfrm>
            <a:off x="557625" y="2222475"/>
            <a:ext cx="2363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Intuitivo</a:t>
            </a:r>
            <a:endParaRPr sz="1200"/>
          </a:p>
        </p:txBody>
      </p:sp>
      <p:cxnSp>
        <p:nvCxnSpPr>
          <p:cNvPr id="166" name="Google Shape;166;p14"/>
          <p:cNvCxnSpPr/>
          <p:nvPr/>
        </p:nvCxnSpPr>
        <p:spPr>
          <a:xfrm>
            <a:off x="571875" y="2933500"/>
            <a:ext cx="19827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14"/>
          <p:cNvSpPr txBox="1"/>
          <p:nvPr/>
        </p:nvSpPr>
        <p:spPr>
          <a:xfrm>
            <a:off x="564750" y="2692375"/>
            <a:ext cx="2363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Preocupado com a interface</a:t>
            </a:r>
            <a:endParaRPr sz="1200"/>
          </a:p>
        </p:txBody>
      </p:sp>
      <p:cxnSp>
        <p:nvCxnSpPr>
          <p:cNvPr id="168" name="Google Shape;168;p14"/>
          <p:cNvCxnSpPr/>
          <p:nvPr/>
        </p:nvCxnSpPr>
        <p:spPr>
          <a:xfrm>
            <a:off x="579000" y="3403400"/>
            <a:ext cx="19827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14"/>
          <p:cNvSpPr txBox="1"/>
          <p:nvPr/>
        </p:nvSpPr>
        <p:spPr>
          <a:xfrm>
            <a:off x="571875" y="3162275"/>
            <a:ext cx="2363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Escalável</a:t>
            </a:r>
            <a:endParaRPr sz="1200"/>
          </a:p>
        </p:txBody>
      </p:sp>
      <p:cxnSp>
        <p:nvCxnSpPr>
          <p:cNvPr id="170" name="Google Shape;170;p14"/>
          <p:cNvCxnSpPr/>
          <p:nvPr/>
        </p:nvCxnSpPr>
        <p:spPr>
          <a:xfrm>
            <a:off x="586125" y="3873300"/>
            <a:ext cx="19827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" name="Google Shape;171;p14"/>
          <p:cNvSpPr txBox="1"/>
          <p:nvPr/>
        </p:nvSpPr>
        <p:spPr>
          <a:xfrm>
            <a:off x="579000" y="3632175"/>
            <a:ext cx="2363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Com dados confiáveis</a:t>
            </a:r>
            <a:endParaRPr sz="1200"/>
          </a:p>
        </p:txBody>
      </p:sp>
      <p:cxnSp>
        <p:nvCxnSpPr>
          <p:cNvPr id="172" name="Google Shape;172;p14"/>
          <p:cNvCxnSpPr>
            <a:stCxn id="145" idx="3"/>
          </p:cNvCxnSpPr>
          <p:nvPr/>
        </p:nvCxnSpPr>
        <p:spPr>
          <a:xfrm flipH="1" rot="10800000">
            <a:off x="5101075" y="2850325"/>
            <a:ext cx="7692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" name="Google Shape;173;p14"/>
          <p:cNvCxnSpPr>
            <a:stCxn id="145" idx="1"/>
            <a:endCxn id="167" idx="3"/>
          </p:cNvCxnSpPr>
          <p:nvPr/>
        </p:nvCxnSpPr>
        <p:spPr>
          <a:xfrm rot="10800000">
            <a:off x="2928475" y="2853925"/>
            <a:ext cx="90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"/>
          <p:cNvSpPr txBox="1"/>
          <p:nvPr>
            <p:ph type="title"/>
          </p:nvPr>
        </p:nvSpPr>
        <p:spPr>
          <a:xfrm>
            <a:off x="250350" y="342325"/>
            <a:ext cx="4045200" cy="43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640"/>
              <a:t>Requisitos do Sistema</a:t>
            </a:r>
            <a:endParaRPr b="1" sz="264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"/>
          <p:cNvSpPr/>
          <p:nvPr/>
        </p:nvSpPr>
        <p:spPr>
          <a:xfrm>
            <a:off x="11574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Equipe SCRUM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184" name="Google Shape;184;p16"/>
          <p:cNvSpPr/>
          <p:nvPr/>
        </p:nvSpPr>
        <p:spPr>
          <a:xfrm>
            <a:off x="276102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lt1"/>
                </a:solidFill>
              </a:rPr>
              <a:t>Sistema</a:t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185" name="Google Shape;185;p16"/>
          <p:cNvSpPr/>
          <p:nvPr/>
        </p:nvSpPr>
        <p:spPr>
          <a:xfrm>
            <a:off x="436460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Backlog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186" name="Google Shape;186;p16"/>
          <p:cNvSpPr/>
          <p:nvPr/>
        </p:nvSpPr>
        <p:spPr>
          <a:xfrm>
            <a:off x="596817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Mockups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187" name="Google Shape;187;p16"/>
          <p:cNvSpPr/>
          <p:nvPr/>
        </p:nvSpPr>
        <p:spPr>
          <a:xfrm>
            <a:off x="75717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Stack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188" name="Google Shape;188;p16"/>
          <p:cNvSpPr txBox="1"/>
          <p:nvPr/>
        </p:nvSpPr>
        <p:spPr>
          <a:xfrm>
            <a:off x="718575" y="559725"/>
            <a:ext cx="4833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Histórias de usuário e Requisitos Funcionais</a:t>
            </a:r>
            <a:endParaRPr sz="1600"/>
          </a:p>
        </p:txBody>
      </p:sp>
      <p:sp>
        <p:nvSpPr>
          <p:cNvPr id="189" name="Google Shape;18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highlight>
                <a:srgbClr val="081E30"/>
              </a:highlight>
            </a:endParaRPr>
          </a:p>
        </p:txBody>
      </p:sp>
      <p:graphicFrame>
        <p:nvGraphicFramePr>
          <p:cNvPr id="190" name="Google Shape;190;p16"/>
          <p:cNvGraphicFramePr/>
          <p:nvPr/>
        </p:nvGraphicFramePr>
        <p:xfrm>
          <a:off x="571388" y="2167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{C7551E03-E131-4A80-8AC5-E42B92A214F2}</a:tableStyleId>
              </a:tblPr>
              <a:tblGrid>
                <a:gridCol w="2000300"/>
                <a:gridCol w="1995225"/>
                <a:gridCol w="2005400"/>
                <a:gridCol w="2000300"/>
              </a:tblGrid>
              <a:tr h="454700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chemeClr val="lt1"/>
                          </a:solidFill>
                        </a:rPr>
                        <a:t>HU01 - Como usuário, Pedro quer buscar por opções de ações para visualizar dados cadastrais e de cotação histórica da Opção selecionada.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121221"/>
                    </a:solidFill>
                  </a:tcPr>
                </a:tc>
                <a:tc hMerge="1"/>
                <a:tc hMerge="1"/>
                <a:tc hMerge="1"/>
              </a:tr>
              <a:tr h="28417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/>
                        <a:t>RF01 - </a:t>
                      </a:r>
                      <a:r>
                        <a:rPr lang="pt-BR" sz="800"/>
                        <a:t>Manter Opções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/>
                        <a:t>RFS03 - </a:t>
                      </a:r>
                      <a:r>
                        <a:rPr lang="pt-BR" sz="800"/>
                        <a:t>Crawler de dados de registro de opções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 hMerge="1"/>
              </a:tr>
              <a:tr h="28417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/>
                        <a:t>RF02 - Manter histórico diário dos preços das Opções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800"/>
                        <a:t>RFS04 - Realizar Crawler de dados de transações</a:t>
                      </a:r>
                      <a:endParaRPr sz="800"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"/>
          <p:cNvSpPr/>
          <p:nvPr/>
        </p:nvSpPr>
        <p:spPr>
          <a:xfrm>
            <a:off x="11574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Equipe SCRUM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196" name="Google Shape;196;p17"/>
          <p:cNvSpPr/>
          <p:nvPr/>
        </p:nvSpPr>
        <p:spPr>
          <a:xfrm>
            <a:off x="276102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lt1"/>
                </a:solidFill>
              </a:rPr>
              <a:t>Sistema</a:t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197" name="Google Shape;197;p17"/>
          <p:cNvSpPr/>
          <p:nvPr/>
        </p:nvSpPr>
        <p:spPr>
          <a:xfrm>
            <a:off x="436460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Backlog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198" name="Google Shape;198;p17"/>
          <p:cNvSpPr/>
          <p:nvPr/>
        </p:nvSpPr>
        <p:spPr>
          <a:xfrm>
            <a:off x="596817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Mockups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199" name="Google Shape;199;p17"/>
          <p:cNvSpPr/>
          <p:nvPr/>
        </p:nvSpPr>
        <p:spPr>
          <a:xfrm>
            <a:off x="75717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Stack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200" name="Google Shape;200;p17"/>
          <p:cNvSpPr txBox="1"/>
          <p:nvPr/>
        </p:nvSpPr>
        <p:spPr>
          <a:xfrm>
            <a:off x="718575" y="559725"/>
            <a:ext cx="4833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Histórias de usuário e os Requisitos Funcionais</a:t>
            </a:r>
            <a:endParaRPr sz="1600"/>
          </a:p>
        </p:txBody>
      </p:sp>
      <p:sp>
        <p:nvSpPr>
          <p:cNvPr id="201" name="Google Shape;20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highlight>
                <a:srgbClr val="081E30"/>
              </a:highlight>
            </a:endParaRPr>
          </a:p>
        </p:txBody>
      </p:sp>
      <p:graphicFrame>
        <p:nvGraphicFramePr>
          <p:cNvPr id="202" name="Google Shape;202;p17"/>
          <p:cNvGraphicFramePr/>
          <p:nvPr/>
        </p:nvGraphicFramePr>
        <p:xfrm>
          <a:off x="960775" y="1610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{C7551E03-E131-4A80-8AC5-E42B92A214F2}</a:tableStyleId>
              </a:tblPr>
              <a:tblGrid>
                <a:gridCol w="1676200"/>
                <a:gridCol w="1845350"/>
                <a:gridCol w="1507050"/>
                <a:gridCol w="2193850"/>
              </a:tblGrid>
              <a:tr h="32980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chemeClr val="lt1"/>
                          </a:solidFill>
                        </a:rPr>
                        <a:t>HU02 - Como usuário, Pedro quer visualizar métricas de desempenho e </a:t>
                      </a:r>
                      <a:r>
                        <a:rPr i="1" lang="pt-BR" sz="1000">
                          <a:solidFill>
                            <a:schemeClr val="lt1"/>
                          </a:solidFill>
                        </a:rPr>
                        <a:t>greeks</a:t>
                      </a:r>
                      <a:r>
                        <a:rPr lang="pt-BR" sz="1000">
                          <a:solidFill>
                            <a:schemeClr val="lt1"/>
                          </a:solidFill>
                        </a:rPr>
                        <a:t> de uma Opção buscada na plataforma.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121221"/>
                    </a:solidFill>
                  </a:tcPr>
                </a:tc>
                <a:tc hMerge="1"/>
                <a:tc hMerge="1"/>
                <a:tc hMerge="1"/>
              </a:tr>
              <a:tr h="22148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RF04 - </a:t>
                      </a: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Manter Métricas de investimento das opções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RFS10 - </a:t>
                      </a: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Calcular e Apresentar o Valor Intrínseco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RFS11 - Calcular e Apresentar o Valor no Tempo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RFS12 - Calcular e Apresentar o Delta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RFS13 - Calcular e o Theta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RFS14 - Calcular e Apresentar o Rho 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RFS15 -Calcular e Apresentar o Vega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RFS16 - Calcular e Apresentar o Gama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RFS17 - </a:t>
                      </a: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Calcular e Apresentar o índice Hedge Ratio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"/>
          <p:cNvSpPr/>
          <p:nvPr/>
        </p:nvSpPr>
        <p:spPr>
          <a:xfrm>
            <a:off x="11574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Equipe SCRUM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208" name="Google Shape;208;p18"/>
          <p:cNvSpPr/>
          <p:nvPr/>
        </p:nvSpPr>
        <p:spPr>
          <a:xfrm>
            <a:off x="276102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lt1"/>
                </a:solidFill>
              </a:rPr>
              <a:t>Sistema</a:t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209" name="Google Shape;209;p18"/>
          <p:cNvSpPr/>
          <p:nvPr/>
        </p:nvSpPr>
        <p:spPr>
          <a:xfrm>
            <a:off x="436460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Backlog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210" name="Google Shape;210;p18"/>
          <p:cNvSpPr/>
          <p:nvPr/>
        </p:nvSpPr>
        <p:spPr>
          <a:xfrm>
            <a:off x="596817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Mockups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211" name="Google Shape;211;p18"/>
          <p:cNvSpPr/>
          <p:nvPr/>
        </p:nvSpPr>
        <p:spPr>
          <a:xfrm>
            <a:off x="75717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Stack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212" name="Google Shape;212;p18"/>
          <p:cNvSpPr txBox="1"/>
          <p:nvPr/>
        </p:nvSpPr>
        <p:spPr>
          <a:xfrm>
            <a:off x="718575" y="559725"/>
            <a:ext cx="4833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Histórias de usuário e os Requisitos Funcionais</a:t>
            </a:r>
            <a:endParaRPr sz="1600"/>
          </a:p>
        </p:txBody>
      </p:sp>
      <p:sp>
        <p:nvSpPr>
          <p:cNvPr id="213" name="Google Shape;21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highlight>
                <a:srgbClr val="081E30"/>
              </a:highlight>
            </a:endParaRPr>
          </a:p>
        </p:txBody>
      </p:sp>
      <p:graphicFrame>
        <p:nvGraphicFramePr>
          <p:cNvPr id="214" name="Google Shape;214;p18"/>
          <p:cNvGraphicFramePr/>
          <p:nvPr/>
        </p:nvGraphicFramePr>
        <p:xfrm>
          <a:off x="1494138" y="1920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{C7551E03-E131-4A80-8AC5-E42B92A214F2}</a:tableStyleId>
              </a:tblPr>
              <a:tblGrid>
                <a:gridCol w="1809750"/>
                <a:gridCol w="1454175"/>
                <a:gridCol w="2165325"/>
                <a:gridCol w="726475"/>
              </a:tblGrid>
              <a:tr h="38100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chemeClr val="lt1"/>
                          </a:solidFill>
                        </a:rPr>
                        <a:t>HU03 - Como usuário, Pedro quer visualizar o gráfico de </a:t>
                      </a:r>
                      <a:r>
                        <a:rPr i="1" lang="pt-BR" sz="1000">
                          <a:solidFill>
                            <a:schemeClr val="lt1"/>
                          </a:solidFill>
                        </a:rPr>
                        <a:t>Payoff</a:t>
                      </a:r>
                      <a:r>
                        <a:rPr lang="pt-BR" sz="1000">
                          <a:solidFill>
                            <a:schemeClr val="lt1"/>
                          </a:solidFill>
                        </a:rPr>
                        <a:t> de uma Opção específica.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121221"/>
                    </a:solidFill>
                  </a:tcPr>
                </a:tc>
                <a:tc hMerge="1"/>
                <a:tc hMerge="1"/>
                <a:tc hMerge="1"/>
              </a:tr>
              <a:tr h="5567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RF01- Manter Opções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RFS01- Consultar Opções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RFS02 -Visualizar Opções 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 hMerge="1"/>
              </a:tr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RF02 - Manter histórico diário dos preços das Opções 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RFS05 - Gerar Relatório de cotação de opção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 hMerge="1"/>
              </a:tr>
              <a:tr h="4357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RF07 - Gerar Payoffs de Operação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RFS24 - Calcular e apresentar Payoff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RFS25 - Gerar gráfico Payoff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9"/>
          <p:cNvSpPr/>
          <p:nvPr/>
        </p:nvSpPr>
        <p:spPr>
          <a:xfrm>
            <a:off x="11574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Equipe SCRUM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220" name="Google Shape;220;p19"/>
          <p:cNvSpPr/>
          <p:nvPr/>
        </p:nvSpPr>
        <p:spPr>
          <a:xfrm>
            <a:off x="276102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lt1"/>
                </a:solidFill>
              </a:rPr>
              <a:t>Sistema</a:t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221" name="Google Shape;221;p19"/>
          <p:cNvSpPr/>
          <p:nvPr/>
        </p:nvSpPr>
        <p:spPr>
          <a:xfrm>
            <a:off x="436460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Backlog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222" name="Google Shape;222;p19"/>
          <p:cNvSpPr/>
          <p:nvPr/>
        </p:nvSpPr>
        <p:spPr>
          <a:xfrm>
            <a:off x="596817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Mockups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223" name="Google Shape;223;p19"/>
          <p:cNvSpPr/>
          <p:nvPr/>
        </p:nvSpPr>
        <p:spPr>
          <a:xfrm>
            <a:off x="75717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Stack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224" name="Google Shape;224;p19"/>
          <p:cNvSpPr txBox="1"/>
          <p:nvPr/>
        </p:nvSpPr>
        <p:spPr>
          <a:xfrm>
            <a:off x="718575" y="559725"/>
            <a:ext cx="4833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Histórias de usuário e os Requisitos Funcionais</a:t>
            </a:r>
            <a:endParaRPr sz="1600"/>
          </a:p>
        </p:txBody>
      </p:sp>
      <p:sp>
        <p:nvSpPr>
          <p:cNvPr id="225" name="Google Shape;22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highlight>
                <a:srgbClr val="081E30"/>
              </a:highlight>
            </a:endParaRPr>
          </a:p>
        </p:txBody>
      </p:sp>
      <p:graphicFrame>
        <p:nvGraphicFramePr>
          <p:cNvPr id="226" name="Google Shape;226;p19"/>
          <p:cNvGraphicFramePr/>
          <p:nvPr/>
        </p:nvGraphicFramePr>
        <p:xfrm>
          <a:off x="786525" y="1601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{C7551E03-E131-4A80-8AC5-E42B92A214F2}</a:tableStyleId>
              </a:tblPr>
              <a:tblGrid>
                <a:gridCol w="2358975"/>
                <a:gridCol w="914075"/>
                <a:gridCol w="3803850"/>
                <a:gridCol w="494050"/>
              </a:tblGrid>
              <a:tr h="4220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solidFill>
                            <a:schemeClr val="lt1"/>
                          </a:solidFill>
                        </a:rPr>
                        <a:t>HU04 - </a:t>
                      </a:r>
                      <a:r>
                        <a:rPr lang="pt-BR" sz="1000">
                          <a:solidFill>
                            <a:schemeClr val="lt1"/>
                          </a:solidFill>
                        </a:rPr>
                        <a:t>Como usuário, Pedro quer possuir um perfil próprio no sistema (acessado por login e senha), onde será possível que eu visualize seus recursos criados e a sua estratégia de análises. 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21221"/>
                    </a:solidFill>
                  </a:tcPr>
                </a:tc>
                <a:tc hMerge="1"/>
                <a:tc hMerge="1"/>
                <a:tc hMerge="1"/>
              </a:tr>
              <a:tr h="102347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RF03 - Manter Usuário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RFS06 - Inserir Usuário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RFS07 - Consultar Usuário  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RFS08 -  Editar Usuário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RFS09 - Remover Usuário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 hMerge="1"/>
              </a:tr>
              <a:tr h="3908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RF04 - Manter Métricas de investimento das opções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Abrange os RFS10 até RFS17 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/>
          <p:nvPr/>
        </p:nvSpPr>
        <p:spPr>
          <a:xfrm>
            <a:off x="11574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Equipe SCRUM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232" name="Google Shape;232;p20"/>
          <p:cNvSpPr/>
          <p:nvPr/>
        </p:nvSpPr>
        <p:spPr>
          <a:xfrm>
            <a:off x="276102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lt1"/>
                </a:solidFill>
              </a:rPr>
              <a:t>Sistema</a:t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233" name="Google Shape;233;p20"/>
          <p:cNvSpPr/>
          <p:nvPr/>
        </p:nvSpPr>
        <p:spPr>
          <a:xfrm>
            <a:off x="436460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Backlog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234" name="Google Shape;234;p20"/>
          <p:cNvSpPr/>
          <p:nvPr/>
        </p:nvSpPr>
        <p:spPr>
          <a:xfrm>
            <a:off x="596817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Mockups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235" name="Google Shape;235;p20"/>
          <p:cNvSpPr/>
          <p:nvPr/>
        </p:nvSpPr>
        <p:spPr>
          <a:xfrm>
            <a:off x="75717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Stack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236" name="Google Shape;236;p20"/>
          <p:cNvSpPr txBox="1"/>
          <p:nvPr/>
        </p:nvSpPr>
        <p:spPr>
          <a:xfrm>
            <a:off x="718575" y="559725"/>
            <a:ext cx="4833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Histórias de usuário e os Requisitos Funcionais</a:t>
            </a:r>
            <a:endParaRPr sz="1600"/>
          </a:p>
        </p:txBody>
      </p:sp>
      <p:sp>
        <p:nvSpPr>
          <p:cNvPr id="237" name="Google Shape;23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highlight>
                <a:srgbClr val="081E30"/>
              </a:highlight>
            </a:endParaRPr>
          </a:p>
        </p:txBody>
      </p:sp>
      <p:graphicFrame>
        <p:nvGraphicFramePr>
          <p:cNvPr id="238" name="Google Shape;238;p20"/>
          <p:cNvGraphicFramePr/>
          <p:nvPr/>
        </p:nvGraphicFramePr>
        <p:xfrm>
          <a:off x="224675" y="20029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{C7551E03-E131-4A80-8AC5-E42B92A214F2}</a:tableStyleId>
              </a:tblPr>
              <a:tblGrid>
                <a:gridCol w="907275"/>
                <a:gridCol w="790150"/>
                <a:gridCol w="1188225"/>
                <a:gridCol w="723800"/>
              </a:tblGrid>
              <a:tr h="6400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solidFill>
                            <a:schemeClr val="lt1"/>
                          </a:solidFill>
                        </a:rPr>
                        <a:t>HU05 - </a:t>
                      </a:r>
                      <a:r>
                        <a:rPr lang="pt-BR" sz="1000">
                          <a:solidFill>
                            <a:schemeClr val="lt1"/>
                          </a:solidFill>
                        </a:rPr>
                        <a:t>Como usuário, Pedro quer ter a possibilidade de buscar Opções utilizando filtros avançados de busca que permitam limitar o escopo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121221"/>
                    </a:solidFill>
                  </a:tcPr>
                </a:tc>
                <a:tc hMerge="1"/>
                <a:tc hMerge="1"/>
                <a:tc hMerge="1"/>
              </a:tr>
              <a:tr h="8921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RF01 -  Manter Opções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RFS01 - Consultar Opções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RFS02 - Visualizar Opções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 hMerge="1"/>
              </a:tr>
            </a:tbl>
          </a:graphicData>
        </a:graphic>
      </p:graphicFrame>
      <p:graphicFrame>
        <p:nvGraphicFramePr>
          <p:cNvPr id="239" name="Google Shape;239;p20"/>
          <p:cNvGraphicFramePr/>
          <p:nvPr/>
        </p:nvGraphicFramePr>
        <p:xfrm>
          <a:off x="4278300" y="126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{C7551E03-E131-4A80-8AC5-E42B92A214F2}</a:tableStyleId>
              </a:tblPr>
              <a:tblGrid>
                <a:gridCol w="1125100"/>
                <a:gridCol w="1063775"/>
                <a:gridCol w="1241900"/>
                <a:gridCol w="1125100"/>
              </a:tblGrid>
              <a:tr h="4790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solidFill>
                            <a:schemeClr val="lt1"/>
                          </a:solidFill>
                        </a:rPr>
                        <a:t>HU06 - </a:t>
                      </a:r>
                      <a:r>
                        <a:rPr lang="pt-BR" sz="1000">
                          <a:solidFill>
                            <a:schemeClr val="lt1"/>
                          </a:solidFill>
                        </a:rPr>
                        <a:t>Como usuário, Pedro quer elaborar uma estrutura de operação de Opções e poder visualizar o gráfico de </a:t>
                      </a:r>
                      <a:r>
                        <a:rPr i="1" lang="pt-BR" sz="1000">
                          <a:solidFill>
                            <a:schemeClr val="lt1"/>
                          </a:solidFill>
                        </a:rPr>
                        <a:t>Payoff</a:t>
                      </a:r>
                      <a:r>
                        <a:rPr lang="pt-BR" sz="1000">
                          <a:solidFill>
                            <a:schemeClr val="lt1"/>
                          </a:solidFill>
                        </a:rPr>
                        <a:t> referente a essa estrutura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121221"/>
                    </a:solidFill>
                  </a:tcPr>
                </a:tc>
                <a:tc hMerge="1"/>
                <a:tc hMerge="1"/>
                <a:tc hMerge="1"/>
              </a:tr>
              <a:tr h="17890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RF05 - Manter Estrutura de operação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RFS18 - Inserir Estrutura de operação  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RFS19 - Consultar Estrutura de operações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RFS20 - Editar Estrutura de Operação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RFS21 - Remover Estrutura de Operação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RFS22 - Compartilhar Estrutura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 hMerge="1"/>
              </a:tr>
              <a:tr h="87637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RF07 - Gerar Payoffs de Operação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RFS24 - Calcular e apresentar Payoff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RFS25 - Gerar gráfico Payoff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1"/>
          <p:cNvSpPr/>
          <p:nvPr/>
        </p:nvSpPr>
        <p:spPr>
          <a:xfrm>
            <a:off x="11574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Equipe SCRUM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245" name="Google Shape;245;p21"/>
          <p:cNvSpPr/>
          <p:nvPr/>
        </p:nvSpPr>
        <p:spPr>
          <a:xfrm>
            <a:off x="276102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lt1"/>
                </a:solidFill>
              </a:rPr>
              <a:t>Sistema</a:t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246" name="Google Shape;246;p21"/>
          <p:cNvSpPr/>
          <p:nvPr/>
        </p:nvSpPr>
        <p:spPr>
          <a:xfrm>
            <a:off x="436460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Backlog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247" name="Google Shape;247;p21"/>
          <p:cNvSpPr/>
          <p:nvPr/>
        </p:nvSpPr>
        <p:spPr>
          <a:xfrm>
            <a:off x="596817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Mockups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248" name="Google Shape;248;p21"/>
          <p:cNvSpPr/>
          <p:nvPr/>
        </p:nvSpPr>
        <p:spPr>
          <a:xfrm>
            <a:off x="75717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Stack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249" name="Google Shape;249;p21"/>
          <p:cNvSpPr txBox="1"/>
          <p:nvPr/>
        </p:nvSpPr>
        <p:spPr>
          <a:xfrm>
            <a:off x="718575" y="559725"/>
            <a:ext cx="4833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Histórias de usuário e os Requisitos Funcionais</a:t>
            </a:r>
            <a:endParaRPr sz="1600"/>
          </a:p>
        </p:txBody>
      </p:sp>
      <p:sp>
        <p:nvSpPr>
          <p:cNvPr id="250" name="Google Shape;25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highlight>
                <a:srgbClr val="081E30"/>
              </a:highlight>
            </a:endParaRPr>
          </a:p>
        </p:txBody>
      </p:sp>
      <p:graphicFrame>
        <p:nvGraphicFramePr>
          <p:cNvPr id="251" name="Google Shape;251;p21"/>
          <p:cNvGraphicFramePr/>
          <p:nvPr/>
        </p:nvGraphicFramePr>
        <p:xfrm>
          <a:off x="1093225" y="1230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{C7551E03-E131-4A80-8AC5-E42B92A214F2}</a:tableStyleId>
              </a:tblPr>
              <a:tblGrid>
                <a:gridCol w="1665375"/>
                <a:gridCol w="950900"/>
                <a:gridCol w="2981900"/>
                <a:gridCol w="1665375"/>
              </a:tblGrid>
              <a:tr h="5553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solidFill>
                            <a:schemeClr val="lt1"/>
                          </a:solidFill>
                        </a:rPr>
                        <a:t>HU07 - </a:t>
                      </a:r>
                      <a:r>
                        <a:rPr lang="pt-BR" sz="1000">
                          <a:solidFill>
                            <a:schemeClr val="lt1"/>
                          </a:solidFill>
                        </a:rPr>
                        <a:t>Como usuário, Pedro quer ter a possibilidade de criar Opções fictícias que possam ser utilizadas na composição de uma estrutura de operação de Opções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121221"/>
                    </a:solidFill>
                  </a:tcPr>
                </a:tc>
                <a:tc hMerge="1"/>
                <a:tc hMerge="1"/>
                <a:tc hMerge="1"/>
              </a:tr>
              <a:tr h="9238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RF10 Manter Opções Fictícias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RFS29 - Adicionar Opção Fictícia na Estrutura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RFS30 - Editar Opção Fictícia  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RFS31 - Remover Opção Fictícia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 hMerge="1"/>
              </a:tr>
            </a:tbl>
          </a:graphicData>
        </a:graphic>
      </p:graphicFrame>
      <p:graphicFrame>
        <p:nvGraphicFramePr>
          <p:cNvPr id="252" name="Google Shape;252;p21"/>
          <p:cNvGraphicFramePr/>
          <p:nvPr/>
        </p:nvGraphicFramePr>
        <p:xfrm>
          <a:off x="1093250" y="3297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{C7551E03-E131-4A80-8AC5-E42B92A214F2}</a:tableStyleId>
              </a:tblPr>
              <a:tblGrid>
                <a:gridCol w="1748825"/>
                <a:gridCol w="1461875"/>
                <a:gridCol w="2304000"/>
                <a:gridCol w="1748825"/>
              </a:tblGrid>
              <a:tr h="4948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solidFill>
                            <a:schemeClr val="lt1"/>
                          </a:solidFill>
                        </a:rPr>
                        <a:t>HU08 </a:t>
                      </a:r>
                      <a:r>
                        <a:rPr lang="pt-BR" sz="1000">
                          <a:solidFill>
                            <a:schemeClr val="lt1"/>
                          </a:solidFill>
                        </a:rPr>
                        <a:t>- Como usuário, Pedro quer visualizar a grade de Opções de uma ação a partir da seleção de uma ação através do seu ticker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121221"/>
                    </a:solidFill>
                  </a:tcPr>
                </a:tc>
                <a:tc hMerge="1"/>
                <a:tc hMerge="1"/>
                <a:tc hMerge="1"/>
              </a:tr>
              <a:tr h="78287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RF08 - Manter Ações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RFS26 -  Consultar Ações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RFS27 - </a:t>
                      </a: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Selecionar </a:t>
                      </a: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Ações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/>
          <p:nvPr/>
        </p:nvSpPr>
        <p:spPr>
          <a:xfrm>
            <a:off x="11574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Equipe SCRUM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258" name="Google Shape;258;p22"/>
          <p:cNvSpPr/>
          <p:nvPr/>
        </p:nvSpPr>
        <p:spPr>
          <a:xfrm>
            <a:off x="276102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lt1"/>
                </a:solidFill>
              </a:rPr>
              <a:t>Sistema</a:t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259" name="Google Shape;259;p22"/>
          <p:cNvSpPr/>
          <p:nvPr/>
        </p:nvSpPr>
        <p:spPr>
          <a:xfrm>
            <a:off x="436460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Backlog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260" name="Google Shape;260;p22"/>
          <p:cNvSpPr/>
          <p:nvPr/>
        </p:nvSpPr>
        <p:spPr>
          <a:xfrm>
            <a:off x="596817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Mockups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261" name="Google Shape;261;p22"/>
          <p:cNvSpPr/>
          <p:nvPr/>
        </p:nvSpPr>
        <p:spPr>
          <a:xfrm>
            <a:off x="75717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Stack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262" name="Google Shape;262;p22"/>
          <p:cNvSpPr txBox="1"/>
          <p:nvPr/>
        </p:nvSpPr>
        <p:spPr>
          <a:xfrm>
            <a:off x="718575" y="559725"/>
            <a:ext cx="4833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Histórias de usuário e os Requisitos Funcionais</a:t>
            </a:r>
            <a:endParaRPr sz="1600"/>
          </a:p>
        </p:txBody>
      </p:sp>
      <p:sp>
        <p:nvSpPr>
          <p:cNvPr id="263" name="Google Shape;26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highlight>
                <a:srgbClr val="081E30"/>
              </a:highlight>
            </a:endParaRPr>
          </a:p>
        </p:txBody>
      </p:sp>
      <p:graphicFrame>
        <p:nvGraphicFramePr>
          <p:cNvPr id="264" name="Google Shape;264;p22"/>
          <p:cNvGraphicFramePr/>
          <p:nvPr/>
        </p:nvGraphicFramePr>
        <p:xfrm>
          <a:off x="695050" y="1479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{C7551E03-E131-4A80-8AC5-E42B92A214F2}</a:tableStyleId>
              </a:tblPr>
              <a:tblGrid>
                <a:gridCol w="2395575"/>
                <a:gridCol w="1023575"/>
                <a:gridCol w="3767600"/>
                <a:gridCol w="567150"/>
              </a:tblGrid>
              <a:tr h="28887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chemeClr val="lt1"/>
                          </a:solidFill>
                        </a:rPr>
                        <a:t>HU09 - Como usuário, Pedro quer visualizar métricas de mercado e greeks na grade de Opção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21221"/>
                    </a:solidFill>
                  </a:tcPr>
                </a:tc>
                <a:tc hMerge="1"/>
                <a:tc hMerge="1"/>
                <a:tc hMerge="1"/>
              </a:tr>
              <a:tr h="2979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RF09 - Manter Grade de Opções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RFS28 - Gerar Grade de Opções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 hMerge="1"/>
              </a:tr>
              <a:tr h="3104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RF04 - Manter Métricas de investimento das opções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Abrange os RFS10  até RFS17 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 hMerge="1"/>
              </a:tr>
            </a:tbl>
          </a:graphicData>
        </a:graphic>
      </p:graphicFrame>
      <p:graphicFrame>
        <p:nvGraphicFramePr>
          <p:cNvPr id="265" name="Google Shape;265;p22"/>
          <p:cNvGraphicFramePr/>
          <p:nvPr/>
        </p:nvGraphicFramePr>
        <p:xfrm>
          <a:off x="695038" y="3279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{C7551E03-E131-4A80-8AC5-E42B92A214F2}</a:tableStyleId>
              </a:tblPr>
              <a:tblGrid>
                <a:gridCol w="1938475"/>
                <a:gridCol w="1480675"/>
                <a:gridCol w="2396275"/>
                <a:gridCol w="1938475"/>
              </a:tblGrid>
              <a:tr h="41310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solidFill>
                            <a:schemeClr val="lt1"/>
                          </a:solidFill>
                        </a:rPr>
                        <a:t>HU10 - </a:t>
                      </a:r>
                      <a:r>
                        <a:rPr lang="pt-BR" sz="1000">
                          <a:solidFill>
                            <a:schemeClr val="lt1"/>
                          </a:solidFill>
                        </a:rPr>
                        <a:t>Como usuário, Pedro quer ter a opção de compartilhar a suas estruturas de operações para que todos os demais usuários da plataforma consigam visualizá-las.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21221"/>
                    </a:solidFill>
                  </a:tcPr>
                </a:tc>
                <a:tc hMerge="1"/>
                <a:tc hMerge="1"/>
                <a:tc hMerge="1"/>
              </a:tr>
              <a:tr h="5958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RF06 - </a:t>
                      </a: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Compartilhar da Estrutura de operação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RFS22 - </a:t>
                      </a: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Compartilhar Estrutura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RFS23 - Consultar </a:t>
                      </a: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Estrutura Compartilhada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3"/>
          <p:cNvSpPr/>
          <p:nvPr/>
        </p:nvSpPr>
        <p:spPr>
          <a:xfrm>
            <a:off x="11574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Equipe SCRUM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271" name="Google Shape;271;p23"/>
          <p:cNvSpPr/>
          <p:nvPr/>
        </p:nvSpPr>
        <p:spPr>
          <a:xfrm>
            <a:off x="276102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lt1"/>
                </a:solidFill>
              </a:rPr>
              <a:t>Sistema</a:t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272" name="Google Shape;272;p23"/>
          <p:cNvSpPr/>
          <p:nvPr/>
        </p:nvSpPr>
        <p:spPr>
          <a:xfrm>
            <a:off x="436460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Backlog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273" name="Google Shape;273;p23"/>
          <p:cNvSpPr/>
          <p:nvPr/>
        </p:nvSpPr>
        <p:spPr>
          <a:xfrm>
            <a:off x="596817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Mockups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274" name="Google Shape;274;p23"/>
          <p:cNvSpPr/>
          <p:nvPr/>
        </p:nvSpPr>
        <p:spPr>
          <a:xfrm>
            <a:off x="75717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Stack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275" name="Google Shape;275;p23"/>
          <p:cNvSpPr txBox="1"/>
          <p:nvPr/>
        </p:nvSpPr>
        <p:spPr>
          <a:xfrm>
            <a:off x="718575" y="559725"/>
            <a:ext cx="4833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Requisitos Não Funcionais - Exemplos </a:t>
            </a:r>
            <a:endParaRPr sz="1600"/>
          </a:p>
        </p:txBody>
      </p:sp>
      <p:sp>
        <p:nvSpPr>
          <p:cNvPr id="276" name="Google Shape;27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highlight>
                <a:srgbClr val="081E30"/>
              </a:highlight>
            </a:endParaRPr>
          </a:p>
        </p:txBody>
      </p:sp>
      <p:graphicFrame>
        <p:nvGraphicFramePr>
          <p:cNvPr id="277" name="Google Shape;277;p23"/>
          <p:cNvGraphicFramePr/>
          <p:nvPr/>
        </p:nvGraphicFramePr>
        <p:xfrm>
          <a:off x="596275" y="1649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{C7551E03-E131-4A80-8AC5-E42B92A214F2}</a:tableStyleId>
              </a:tblPr>
              <a:tblGrid>
                <a:gridCol w="2395575"/>
                <a:gridCol w="1023575"/>
                <a:gridCol w="3767600"/>
                <a:gridCol w="567150"/>
              </a:tblGrid>
              <a:tr h="31540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solidFill>
                            <a:schemeClr val="lt1"/>
                          </a:solidFill>
                        </a:rPr>
                        <a:t>Usabilidade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21221"/>
                    </a:solidFill>
                  </a:tcPr>
                </a:tc>
                <a:tc hMerge="1"/>
                <a:tc hMerge="1"/>
                <a:tc hMerge="1"/>
              </a:tr>
              <a:tr h="125675">
                <a:tc gridSpan="4"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RNF01 - Padronização de Interfaces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 rowSpan="2" hMerge="1"/>
                <a:tc rowSpan="2" hMerge="1"/>
                <a:tc rowSpan="2" hMerge="1"/>
              </a:tr>
              <a:tr h="175400">
                <a:tc gridSpan="4" vMerge="1"/>
                <a:tc hMerge="1" vMerge="1"/>
                <a:tc hMerge="1" vMerge="1"/>
                <a:tc hMerge="1" vMerge="1"/>
              </a:tr>
              <a:tr h="175400">
                <a:tc gridSpan="4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RNF02 - Legenda em gráficos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278" name="Google Shape;278;p23"/>
          <p:cNvGraphicFramePr/>
          <p:nvPr/>
        </p:nvGraphicFramePr>
        <p:xfrm>
          <a:off x="596275" y="3156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{C7551E03-E131-4A80-8AC5-E42B92A214F2}</a:tableStyleId>
              </a:tblPr>
              <a:tblGrid>
                <a:gridCol w="2395575"/>
                <a:gridCol w="1023575"/>
                <a:gridCol w="3767600"/>
                <a:gridCol w="567150"/>
              </a:tblGrid>
              <a:tr h="31540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solidFill>
                            <a:schemeClr val="lt1"/>
                          </a:solidFill>
                        </a:rPr>
                        <a:t>Segurança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21221"/>
                    </a:solidFill>
                  </a:tcPr>
                </a:tc>
                <a:tc hMerge="1"/>
                <a:tc hMerge="1"/>
                <a:tc hMerge="1"/>
              </a:tr>
              <a:tr h="125675">
                <a:tc gridSpan="4"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RNF08 - Criptografia de senhas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 rowSpan="2" hMerge="1"/>
                <a:tc rowSpan="2" hMerge="1"/>
                <a:tc rowSpan="2" hMerge="1"/>
              </a:tr>
              <a:tr h="175400">
                <a:tc gridSpan="4" vMerge="1"/>
                <a:tc hMerge="1" vMerge="1"/>
                <a:tc hMerge="1" vMerge="1"/>
                <a:tc hMerge="1" vMerge="1"/>
              </a:tr>
              <a:tr h="175400">
                <a:tc gridSpan="4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RNF11 - Permitir apenas senhas fortes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</a:tr>
              <a:tr h="175400">
                <a:tc gridSpan="4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RNF12 - Permitir apenas usuários autenticados para acesso a API (token)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250350" y="342325"/>
            <a:ext cx="4045200" cy="58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1540"/>
              <a:t>SIN412 - Desenvolvimento de Aplicações em Sistemas de Informação</a:t>
            </a:r>
            <a:endParaRPr b="1" sz="1540"/>
          </a:p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250350" y="1623425"/>
            <a:ext cx="4045200" cy="58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1540"/>
              <a:t>Fase 1 - Desenvolvimento do projeto Underlying</a:t>
            </a:r>
            <a:endParaRPr b="1" sz="1540"/>
          </a:p>
        </p:txBody>
      </p:sp>
      <p:sp>
        <p:nvSpPr>
          <p:cNvPr id="33" name="Google Shape;33;p6"/>
          <p:cNvSpPr txBox="1"/>
          <p:nvPr>
            <p:ph type="title"/>
          </p:nvPr>
        </p:nvSpPr>
        <p:spPr>
          <a:xfrm>
            <a:off x="3356100" y="4793400"/>
            <a:ext cx="1215900" cy="35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1140"/>
              <a:t>03/05/2022</a:t>
            </a:r>
            <a:endParaRPr b="1" sz="1140"/>
          </a:p>
        </p:txBody>
      </p:sp>
      <p:sp>
        <p:nvSpPr>
          <p:cNvPr id="34" name="Google Shape;34;p6"/>
          <p:cNvSpPr txBox="1"/>
          <p:nvPr/>
        </p:nvSpPr>
        <p:spPr>
          <a:xfrm>
            <a:off x="514350" y="2904525"/>
            <a:ext cx="35172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100"/>
              <a:t>Bruno Brandão Borges - </a:t>
            </a:r>
            <a:r>
              <a:rPr lang="pt-BR" sz="1100">
                <a:solidFill>
                  <a:schemeClr val="dk1"/>
                </a:solidFill>
              </a:rPr>
              <a:t>2018014331</a:t>
            </a:r>
            <a:br>
              <a:rPr lang="pt-BR" sz="1100"/>
            </a:br>
            <a:r>
              <a:rPr lang="pt-BR" sz="1100"/>
              <a:t>Ivan Leoni Vilas Boas </a:t>
            </a:r>
            <a:r>
              <a:rPr lang="pt-BR" sz="1100"/>
              <a:t>-</a:t>
            </a:r>
            <a:r>
              <a:rPr lang="pt-BR" sz="1100"/>
              <a:t> </a:t>
            </a:r>
            <a:r>
              <a:rPr lang="pt-BR" sz="1100">
                <a:solidFill>
                  <a:schemeClr val="dk1"/>
                </a:solidFill>
              </a:rPr>
              <a:t>2018009073</a:t>
            </a:r>
            <a:br>
              <a:rPr lang="pt-BR" sz="1100">
                <a:solidFill>
                  <a:schemeClr val="dk1"/>
                </a:solidFill>
              </a:rPr>
            </a:br>
            <a:r>
              <a:rPr lang="pt-BR" sz="1100">
                <a:solidFill>
                  <a:schemeClr val="dk1"/>
                </a:solidFill>
              </a:rPr>
              <a:t>Leonardo Rodrigo de Sousa - </a:t>
            </a:r>
            <a:r>
              <a:rPr lang="pt-BR" sz="1100"/>
              <a:t>2018015965</a:t>
            </a:r>
            <a:br>
              <a:rPr lang="pt-BR" sz="1100"/>
            </a:br>
            <a:r>
              <a:rPr lang="pt-BR" sz="1100"/>
              <a:t>Lucas Tiense Blazzi - </a:t>
            </a:r>
            <a:r>
              <a:rPr lang="pt-BR" sz="1100">
                <a:solidFill>
                  <a:schemeClr val="dk1"/>
                </a:solidFill>
              </a:rPr>
              <a:t>2018003310</a:t>
            </a:r>
            <a:br>
              <a:rPr lang="pt-BR" sz="1100"/>
            </a:br>
            <a:r>
              <a:rPr lang="pt-BR" sz="1100"/>
              <a:t>Thiago Marcelo Passos - </a:t>
            </a:r>
            <a:r>
              <a:rPr lang="pt-BR" sz="1100">
                <a:solidFill>
                  <a:schemeClr val="dk1"/>
                </a:solidFill>
              </a:rPr>
              <a:t>2018002850</a:t>
            </a:r>
            <a:br>
              <a:rPr lang="pt-BR" sz="1100"/>
            </a:br>
            <a:r>
              <a:rPr lang="pt-BR" sz="1100"/>
              <a:t>Wesley Alexandre de Almeida Gomes - </a:t>
            </a:r>
            <a:r>
              <a:rPr lang="pt-BR" sz="1100">
                <a:solidFill>
                  <a:schemeClr val="dk1"/>
                </a:solidFill>
              </a:rPr>
              <a:t>2018005806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4"/>
          <p:cNvSpPr/>
          <p:nvPr/>
        </p:nvSpPr>
        <p:spPr>
          <a:xfrm>
            <a:off x="11574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Equipe SCRUM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284" name="Google Shape;284;p24"/>
          <p:cNvSpPr/>
          <p:nvPr/>
        </p:nvSpPr>
        <p:spPr>
          <a:xfrm>
            <a:off x="276102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lt1"/>
                </a:solidFill>
              </a:rPr>
              <a:t>Sistema</a:t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285" name="Google Shape;285;p24"/>
          <p:cNvSpPr/>
          <p:nvPr/>
        </p:nvSpPr>
        <p:spPr>
          <a:xfrm>
            <a:off x="436460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Backlog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286" name="Google Shape;286;p24"/>
          <p:cNvSpPr/>
          <p:nvPr/>
        </p:nvSpPr>
        <p:spPr>
          <a:xfrm>
            <a:off x="596817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Mockups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287" name="Google Shape;287;p24"/>
          <p:cNvSpPr/>
          <p:nvPr/>
        </p:nvSpPr>
        <p:spPr>
          <a:xfrm>
            <a:off x="75717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Stack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288" name="Google Shape;288;p24"/>
          <p:cNvSpPr txBox="1"/>
          <p:nvPr/>
        </p:nvSpPr>
        <p:spPr>
          <a:xfrm>
            <a:off x="718575" y="559725"/>
            <a:ext cx="4833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Requisitos Não Funcionais - Exemplos </a:t>
            </a:r>
            <a:endParaRPr sz="1600"/>
          </a:p>
        </p:txBody>
      </p:sp>
      <p:sp>
        <p:nvSpPr>
          <p:cNvPr id="289" name="Google Shape;28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highlight>
                <a:srgbClr val="081E30"/>
              </a:highlight>
            </a:endParaRPr>
          </a:p>
        </p:txBody>
      </p:sp>
      <p:graphicFrame>
        <p:nvGraphicFramePr>
          <p:cNvPr id="290" name="Google Shape;290;p24"/>
          <p:cNvGraphicFramePr/>
          <p:nvPr/>
        </p:nvGraphicFramePr>
        <p:xfrm>
          <a:off x="596275" y="1649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{C7551E03-E131-4A80-8AC5-E42B92A214F2}</a:tableStyleId>
              </a:tblPr>
              <a:tblGrid>
                <a:gridCol w="2395575"/>
                <a:gridCol w="1023575"/>
                <a:gridCol w="3767600"/>
                <a:gridCol w="567150"/>
              </a:tblGrid>
              <a:tr h="31540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solidFill>
                            <a:schemeClr val="lt1"/>
                          </a:solidFill>
                        </a:rPr>
                        <a:t>Confiabilidade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21221"/>
                    </a:solidFill>
                  </a:tcPr>
                </a:tc>
                <a:tc hMerge="1"/>
                <a:tc hMerge="1"/>
                <a:tc hMerge="1"/>
              </a:tr>
              <a:tr h="125675">
                <a:tc gridSpan="4"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RNF14 - Permitir desfazer ação de compartilhamento de operação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 rowSpan="2" hMerge="1"/>
                <a:tc rowSpan="2" hMerge="1"/>
                <a:tc rowSpan="2" hMerge="1"/>
              </a:tr>
              <a:tr h="175400">
                <a:tc gridSpan="4" vMerge="1"/>
                <a:tc hMerge="1" vMerge="1"/>
                <a:tc hMerge="1" vMerge="1"/>
                <a:tc hMerge="1" vMerge="1"/>
              </a:tr>
              <a:tr h="175400">
                <a:tc gridSpan="4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RNF17 - Apresentar informações consistentes com as providas pela B3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291" name="Google Shape;291;p24"/>
          <p:cNvGraphicFramePr/>
          <p:nvPr/>
        </p:nvGraphicFramePr>
        <p:xfrm>
          <a:off x="596275" y="3156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{C7551E03-E131-4A80-8AC5-E42B92A214F2}</a:tableStyleId>
              </a:tblPr>
              <a:tblGrid>
                <a:gridCol w="2395575"/>
                <a:gridCol w="1023575"/>
                <a:gridCol w="3767600"/>
                <a:gridCol w="567150"/>
              </a:tblGrid>
              <a:tr h="31540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solidFill>
                            <a:schemeClr val="lt1"/>
                          </a:solidFill>
                        </a:rPr>
                        <a:t>Desempenho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21221"/>
                    </a:solidFill>
                  </a:tcPr>
                </a:tc>
                <a:tc hMerge="1"/>
                <a:tc hMerge="1"/>
                <a:tc hMerge="1"/>
              </a:tr>
              <a:tr h="125675">
                <a:tc gridSpan="4"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RNF19 - Apresentar baixo tempo de resposta (2s)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 rowSpan="2" hMerge="1"/>
                <a:tc rowSpan="2" hMerge="1"/>
                <a:tc rowSpan="2" hMerge="1"/>
              </a:tr>
              <a:tr h="175400">
                <a:tc gridSpan="4" vMerge="1"/>
                <a:tc hMerge="1" vMerge="1"/>
                <a:tc hMerge="1" vMerge="1"/>
                <a:tc hMerge="1" vMerge="1"/>
              </a:tr>
              <a:tr h="175400">
                <a:tc gridSpan="4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RNF11 - Ser escalável em número de requisições mantendo a disponibilidade (&gt;1000 por min)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5"/>
          <p:cNvSpPr/>
          <p:nvPr/>
        </p:nvSpPr>
        <p:spPr>
          <a:xfrm>
            <a:off x="11574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Equipe SCRUM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297" name="Google Shape;297;p25"/>
          <p:cNvSpPr/>
          <p:nvPr/>
        </p:nvSpPr>
        <p:spPr>
          <a:xfrm>
            <a:off x="276102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lt1"/>
                </a:solidFill>
              </a:rPr>
              <a:t>Sistema</a:t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298" name="Google Shape;298;p25"/>
          <p:cNvSpPr/>
          <p:nvPr/>
        </p:nvSpPr>
        <p:spPr>
          <a:xfrm>
            <a:off x="436460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Backlog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299" name="Google Shape;299;p25"/>
          <p:cNvSpPr/>
          <p:nvPr/>
        </p:nvSpPr>
        <p:spPr>
          <a:xfrm>
            <a:off x="596817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Mockups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300" name="Google Shape;300;p25"/>
          <p:cNvSpPr/>
          <p:nvPr/>
        </p:nvSpPr>
        <p:spPr>
          <a:xfrm>
            <a:off x="75717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Stack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301" name="Google Shape;301;p25"/>
          <p:cNvSpPr txBox="1"/>
          <p:nvPr/>
        </p:nvSpPr>
        <p:spPr>
          <a:xfrm>
            <a:off x="718575" y="559725"/>
            <a:ext cx="4833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Requisitos Não Funcionais - Exemplos </a:t>
            </a:r>
            <a:endParaRPr sz="1600"/>
          </a:p>
        </p:txBody>
      </p:sp>
      <p:sp>
        <p:nvSpPr>
          <p:cNvPr id="302" name="Google Shape;30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highlight>
                <a:srgbClr val="081E30"/>
              </a:highlight>
            </a:endParaRPr>
          </a:p>
        </p:txBody>
      </p:sp>
      <p:graphicFrame>
        <p:nvGraphicFramePr>
          <p:cNvPr id="303" name="Google Shape;303;p25"/>
          <p:cNvGraphicFramePr/>
          <p:nvPr/>
        </p:nvGraphicFramePr>
        <p:xfrm>
          <a:off x="596275" y="1649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{C7551E03-E131-4A80-8AC5-E42B92A214F2}</a:tableStyleId>
              </a:tblPr>
              <a:tblGrid>
                <a:gridCol w="2395575"/>
                <a:gridCol w="1023575"/>
                <a:gridCol w="3767600"/>
                <a:gridCol w="567150"/>
              </a:tblGrid>
              <a:tr h="31540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solidFill>
                            <a:schemeClr val="lt1"/>
                          </a:solidFill>
                        </a:rPr>
                        <a:t>Organizacionais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21221"/>
                    </a:solidFill>
                  </a:tcPr>
                </a:tc>
                <a:tc hMerge="1"/>
                <a:tc hMerge="1"/>
                <a:tc hMerge="1"/>
              </a:tr>
              <a:tr h="125675">
                <a:tc gridSpan="4"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RNF24 - Método organizacional - utilização de SCRUM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 rowSpan="2" hMerge="1"/>
                <a:tc rowSpan="2" hMerge="1"/>
                <a:tc rowSpan="2" hMerge="1"/>
              </a:tr>
              <a:tr h="175400">
                <a:tc gridSpan="4" vMerge="1"/>
                <a:tc hMerge="1" vMerge="1"/>
                <a:tc hMerge="1" vMerge="1"/>
                <a:tc hMerge="1" vMerge="1"/>
              </a:tr>
              <a:tr h="175400">
                <a:tc gridSpan="4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RNF26 - Gerenciamento dos recursos a partir de templates cloudformation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</a:tr>
              <a:tr h="175400">
                <a:tc gridSpan="4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RNF27 - Tempo de entrega da tarefa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304" name="Google Shape;304;p25"/>
          <p:cNvGraphicFramePr/>
          <p:nvPr/>
        </p:nvGraphicFramePr>
        <p:xfrm>
          <a:off x="596275" y="3448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{C7551E03-E131-4A80-8AC5-E42B92A214F2}</a:tableStyleId>
              </a:tblPr>
              <a:tblGrid>
                <a:gridCol w="2395575"/>
                <a:gridCol w="1023575"/>
                <a:gridCol w="3767600"/>
                <a:gridCol w="567150"/>
              </a:tblGrid>
              <a:tr h="1398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solidFill>
                            <a:schemeClr val="lt1"/>
                          </a:solidFill>
                        </a:rPr>
                        <a:t>Manutenabilidade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21221"/>
                    </a:solidFill>
                  </a:tcPr>
                </a:tc>
                <a:tc hMerge="1"/>
                <a:tc hMerge="1"/>
                <a:tc hMerge="1"/>
              </a:tr>
              <a:tr h="125675">
                <a:tc gridSpan="4"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pt-BR" sz="800">
                          <a:solidFill>
                            <a:schemeClr val="dk1"/>
                          </a:solidFill>
                        </a:rPr>
                        <a:t>RNF28 - Todos os recursos do sistema devem ser implementados na AWS utilizando CloudFormation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 rowSpan="2" hMerge="1"/>
                <a:tc rowSpan="2" hMerge="1"/>
                <a:tc rowSpan="2" hMerge="1"/>
              </a:tr>
              <a:tr h="175400">
                <a:tc gridSpan="4" vMerge="1"/>
                <a:tc hMerge="1" vMerge="1"/>
                <a:tc hMerge="1" vMerge="1"/>
                <a:tc hMerge="1" vMerge="1"/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6"/>
          <p:cNvSpPr txBox="1"/>
          <p:nvPr>
            <p:ph type="title"/>
          </p:nvPr>
        </p:nvSpPr>
        <p:spPr>
          <a:xfrm>
            <a:off x="250350" y="342325"/>
            <a:ext cx="4045200" cy="43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640"/>
              <a:t>Backlog do Produto</a:t>
            </a:r>
            <a:endParaRPr b="1" sz="264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7"/>
          <p:cNvSpPr/>
          <p:nvPr/>
        </p:nvSpPr>
        <p:spPr>
          <a:xfrm>
            <a:off x="11574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Equipe SCRUM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315" name="Google Shape;315;p27"/>
          <p:cNvSpPr/>
          <p:nvPr/>
        </p:nvSpPr>
        <p:spPr>
          <a:xfrm>
            <a:off x="276102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Sistema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316" name="Google Shape;316;p27"/>
          <p:cNvSpPr/>
          <p:nvPr/>
        </p:nvSpPr>
        <p:spPr>
          <a:xfrm>
            <a:off x="436460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lt1"/>
                </a:solidFill>
              </a:rPr>
              <a:t>Backlog</a:t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317" name="Google Shape;317;p27"/>
          <p:cNvSpPr/>
          <p:nvPr/>
        </p:nvSpPr>
        <p:spPr>
          <a:xfrm>
            <a:off x="596817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Mockups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318" name="Google Shape;318;p27"/>
          <p:cNvSpPr/>
          <p:nvPr/>
        </p:nvSpPr>
        <p:spPr>
          <a:xfrm>
            <a:off x="75717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Stack</a:t>
            </a:r>
            <a:endParaRPr b="1" sz="800">
              <a:solidFill>
                <a:srgbClr val="999999"/>
              </a:solidFill>
            </a:endParaRPr>
          </a:p>
        </p:txBody>
      </p:sp>
      <p:pic>
        <p:nvPicPr>
          <p:cNvPr id="319" name="Google Shape;31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112" y="1466299"/>
            <a:ext cx="7357775" cy="31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7"/>
          <p:cNvSpPr txBox="1"/>
          <p:nvPr/>
        </p:nvSpPr>
        <p:spPr>
          <a:xfrm>
            <a:off x="718575" y="559725"/>
            <a:ext cx="316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Sprint 1</a:t>
            </a:r>
            <a:endParaRPr sz="1600"/>
          </a:p>
        </p:txBody>
      </p:sp>
      <p:sp>
        <p:nvSpPr>
          <p:cNvPr id="321" name="Google Shape;32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highlight>
                <a:srgbClr val="081E30"/>
              </a:highlight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8"/>
          <p:cNvSpPr/>
          <p:nvPr/>
        </p:nvSpPr>
        <p:spPr>
          <a:xfrm>
            <a:off x="11574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Equipe SCRUM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327" name="Google Shape;327;p28"/>
          <p:cNvSpPr/>
          <p:nvPr/>
        </p:nvSpPr>
        <p:spPr>
          <a:xfrm>
            <a:off x="276102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Sistema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328" name="Google Shape;328;p28"/>
          <p:cNvSpPr/>
          <p:nvPr/>
        </p:nvSpPr>
        <p:spPr>
          <a:xfrm>
            <a:off x="436460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lt1"/>
                </a:solidFill>
              </a:rPr>
              <a:t>Backlog</a:t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329" name="Google Shape;329;p28"/>
          <p:cNvSpPr/>
          <p:nvPr/>
        </p:nvSpPr>
        <p:spPr>
          <a:xfrm>
            <a:off x="596817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Mockups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330" name="Google Shape;330;p28"/>
          <p:cNvSpPr/>
          <p:nvPr/>
        </p:nvSpPr>
        <p:spPr>
          <a:xfrm>
            <a:off x="75717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Stack</a:t>
            </a:r>
            <a:endParaRPr b="1" sz="800">
              <a:solidFill>
                <a:srgbClr val="999999"/>
              </a:solidFill>
            </a:endParaRPr>
          </a:p>
        </p:txBody>
      </p:sp>
      <p:pic>
        <p:nvPicPr>
          <p:cNvPr id="331" name="Google Shape;3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599" y="1616974"/>
            <a:ext cx="7478801" cy="294522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8"/>
          <p:cNvSpPr txBox="1"/>
          <p:nvPr/>
        </p:nvSpPr>
        <p:spPr>
          <a:xfrm>
            <a:off x="718575" y="559725"/>
            <a:ext cx="316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Detalhamento de atividades</a:t>
            </a:r>
            <a:endParaRPr sz="1600"/>
          </a:p>
        </p:txBody>
      </p:sp>
      <p:sp>
        <p:nvSpPr>
          <p:cNvPr id="333" name="Google Shape;33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highlight>
                <a:srgbClr val="081E30"/>
              </a:highlight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9"/>
          <p:cNvSpPr/>
          <p:nvPr/>
        </p:nvSpPr>
        <p:spPr>
          <a:xfrm>
            <a:off x="11574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Equipe SCRUM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339" name="Google Shape;339;p29"/>
          <p:cNvSpPr/>
          <p:nvPr/>
        </p:nvSpPr>
        <p:spPr>
          <a:xfrm>
            <a:off x="276102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Sistema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340" name="Google Shape;340;p29"/>
          <p:cNvSpPr/>
          <p:nvPr/>
        </p:nvSpPr>
        <p:spPr>
          <a:xfrm>
            <a:off x="436460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lt1"/>
                </a:solidFill>
              </a:rPr>
              <a:t>Backlog</a:t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341" name="Google Shape;341;p29"/>
          <p:cNvSpPr/>
          <p:nvPr/>
        </p:nvSpPr>
        <p:spPr>
          <a:xfrm>
            <a:off x="596817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Mockups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342" name="Google Shape;342;p29"/>
          <p:cNvSpPr/>
          <p:nvPr/>
        </p:nvSpPr>
        <p:spPr>
          <a:xfrm>
            <a:off x="75717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Stack</a:t>
            </a:r>
            <a:endParaRPr b="1" sz="800">
              <a:solidFill>
                <a:srgbClr val="999999"/>
              </a:solidFill>
            </a:endParaRPr>
          </a:p>
        </p:txBody>
      </p:sp>
      <p:pic>
        <p:nvPicPr>
          <p:cNvPr id="343" name="Google Shape;34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837" y="1483927"/>
            <a:ext cx="7244325" cy="320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9"/>
          <p:cNvSpPr txBox="1"/>
          <p:nvPr/>
        </p:nvSpPr>
        <p:spPr>
          <a:xfrm>
            <a:off x="718575" y="559725"/>
            <a:ext cx="316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Sprint 2</a:t>
            </a:r>
            <a:endParaRPr sz="1600"/>
          </a:p>
        </p:txBody>
      </p:sp>
      <p:sp>
        <p:nvSpPr>
          <p:cNvPr id="345" name="Google Shape;34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highlight>
                <a:srgbClr val="081E30"/>
              </a:highlight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0"/>
          <p:cNvSpPr/>
          <p:nvPr/>
        </p:nvSpPr>
        <p:spPr>
          <a:xfrm>
            <a:off x="11574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Equipe SCRUM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351" name="Google Shape;351;p30"/>
          <p:cNvSpPr/>
          <p:nvPr/>
        </p:nvSpPr>
        <p:spPr>
          <a:xfrm>
            <a:off x="276102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Sistema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352" name="Google Shape;352;p30"/>
          <p:cNvSpPr/>
          <p:nvPr/>
        </p:nvSpPr>
        <p:spPr>
          <a:xfrm>
            <a:off x="436460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lt1"/>
                </a:solidFill>
              </a:rPr>
              <a:t>Backlog</a:t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353" name="Google Shape;353;p30"/>
          <p:cNvSpPr/>
          <p:nvPr/>
        </p:nvSpPr>
        <p:spPr>
          <a:xfrm>
            <a:off x="596817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Mockups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354" name="Google Shape;354;p30"/>
          <p:cNvSpPr/>
          <p:nvPr/>
        </p:nvSpPr>
        <p:spPr>
          <a:xfrm>
            <a:off x="75717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Stack</a:t>
            </a:r>
            <a:endParaRPr b="1" sz="800">
              <a:solidFill>
                <a:srgbClr val="999999"/>
              </a:solidFill>
            </a:endParaRPr>
          </a:p>
        </p:txBody>
      </p:sp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050" y="1436276"/>
            <a:ext cx="7667899" cy="316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0"/>
          <p:cNvSpPr txBox="1"/>
          <p:nvPr/>
        </p:nvSpPr>
        <p:spPr>
          <a:xfrm>
            <a:off x="718575" y="559725"/>
            <a:ext cx="316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Sprint 3</a:t>
            </a:r>
            <a:endParaRPr sz="1600"/>
          </a:p>
        </p:txBody>
      </p:sp>
      <p:sp>
        <p:nvSpPr>
          <p:cNvPr id="357" name="Google Shape;35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highlight>
                <a:srgbClr val="081E30"/>
              </a:highlight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1"/>
          <p:cNvSpPr txBox="1"/>
          <p:nvPr>
            <p:ph type="title"/>
          </p:nvPr>
        </p:nvSpPr>
        <p:spPr>
          <a:xfrm>
            <a:off x="250350" y="342325"/>
            <a:ext cx="4045200" cy="43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640"/>
              <a:t>Mockups</a:t>
            </a:r>
            <a:endParaRPr b="1" sz="264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2"/>
          <p:cNvSpPr/>
          <p:nvPr/>
        </p:nvSpPr>
        <p:spPr>
          <a:xfrm>
            <a:off x="11574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Equipe SCRUM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368" name="Google Shape;368;p32"/>
          <p:cNvSpPr/>
          <p:nvPr/>
        </p:nvSpPr>
        <p:spPr>
          <a:xfrm>
            <a:off x="276102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Sistema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369" name="Google Shape;369;p32"/>
          <p:cNvSpPr/>
          <p:nvPr/>
        </p:nvSpPr>
        <p:spPr>
          <a:xfrm>
            <a:off x="436460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Backlog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370" name="Google Shape;370;p32"/>
          <p:cNvSpPr/>
          <p:nvPr/>
        </p:nvSpPr>
        <p:spPr>
          <a:xfrm>
            <a:off x="596817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Mockups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371" name="Google Shape;371;p32"/>
          <p:cNvSpPr/>
          <p:nvPr/>
        </p:nvSpPr>
        <p:spPr>
          <a:xfrm>
            <a:off x="75717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Stack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372" name="Google Shape;372;p32"/>
          <p:cNvSpPr/>
          <p:nvPr/>
        </p:nvSpPr>
        <p:spPr>
          <a:xfrm>
            <a:off x="960600" y="1073850"/>
            <a:ext cx="7222800" cy="3909000"/>
          </a:xfrm>
          <a:prstGeom prst="rect">
            <a:avLst/>
          </a:prstGeom>
          <a:noFill/>
          <a:ln cap="flat" cmpd="sng" w="9525">
            <a:solidFill>
              <a:srgbClr val="081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600" y="1073859"/>
            <a:ext cx="7222800" cy="3976291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2"/>
          <p:cNvSpPr txBox="1"/>
          <p:nvPr/>
        </p:nvSpPr>
        <p:spPr>
          <a:xfrm>
            <a:off x="718575" y="559725"/>
            <a:ext cx="316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Tela de acesso - Login</a:t>
            </a:r>
            <a:endParaRPr sz="1600"/>
          </a:p>
        </p:txBody>
      </p:sp>
      <p:sp>
        <p:nvSpPr>
          <p:cNvPr id="375" name="Google Shape;37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highlight>
                <a:srgbClr val="081E30"/>
              </a:highlight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3"/>
          <p:cNvSpPr/>
          <p:nvPr/>
        </p:nvSpPr>
        <p:spPr>
          <a:xfrm>
            <a:off x="11574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Equipe SCRUM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381" name="Google Shape;381;p33"/>
          <p:cNvSpPr/>
          <p:nvPr/>
        </p:nvSpPr>
        <p:spPr>
          <a:xfrm>
            <a:off x="276102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Sistema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382" name="Google Shape;382;p33"/>
          <p:cNvSpPr/>
          <p:nvPr/>
        </p:nvSpPr>
        <p:spPr>
          <a:xfrm>
            <a:off x="436460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Backlog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383" name="Google Shape;383;p33"/>
          <p:cNvSpPr/>
          <p:nvPr/>
        </p:nvSpPr>
        <p:spPr>
          <a:xfrm>
            <a:off x="596817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Mockups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384" name="Google Shape;384;p33"/>
          <p:cNvSpPr/>
          <p:nvPr/>
        </p:nvSpPr>
        <p:spPr>
          <a:xfrm>
            <a:off x="75717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Stack</a:t>
            </a:r>
            <a:endParaRPr b="1" sz="800">
              <a:solidFill>
                <a:srgbClr val="999999"/>
              </a:solidFill>
            </a:endParaRPr>
          </a:p>
        </p:txBody>
      </p:sp>
      <p:pic>
        <p:nvPicPr>
          <p:cNvPr id="385" name="Google Shape;3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775" y="1087975"/>
            <a:ext cx="7216618" cy="3909001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3"/>
          <p:cNvSpPr/>
          <p:nvPr/>
        </p:nvSpPr>
        <p:spPr>
          <a:xfrm>
            <a:off x="975775" y="1087975"/>
            <a:ext cx="7222800" cy="3909000"/>
          </a:xfrm>
          <a:prstGeom prst="rect">
            <a:avLst/>
          </a:prstGeom>
          <a:noFill/>
          <a:ln cap="flat" cmpd="sng" w="9525">
            <a:solidFill>
              <a:srgbClr val="081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3"/>
          <p:cNvSpPr txBox="1"/>
          <p:nvPr/>
        </p:nvSpPr>
        <p:spPr>
          <a:xfrm>
            <a:off x="718575" y="559725"/>
            <a:ext cx="316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Tela de registro de usuário</a:t>
            </a:r>
            <a:endParaRPr sz="1600"/>
          </a:p>
        </p:txBody>
      </p:sp>
      <p:sp>
        <p:nvSpPr>
          <p:cNvPr id="388" name="Google Shape;38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highlight>
                <a:srgbClr val="081E30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250350" y="342325"/>
            <a:ext cx="4045200" cy="43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640"/>
              <a:t>Descrição da equipe SCRUM</a:t>
            </a:r>
            <a:endParaRPr b="1" sz="264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4"/>
          <p:cNvSpPr/>
          <p:nvPr/>
        </p:nvSpPr>
        <p:spPr>
          <a:xfrm>
            <a:off x="11574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Equipe SCRUM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394" name="Google Shape;394;p34"/>
          <p:cNvSpPr/>
          <p:nvPr/>
        </p:nvSpPr>
        <p:spPr>
          <a:xfrm>
            <a:off x="276102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Sistema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395" name="Google Shape;395;p34"/>
          <p:cNvSpPr/>
          <p:nvPr/>
        </p:nvSpPr>
        <p:spPr>
          <a:xfrm>
            <a:off x="436460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Backlog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396" name="Google Shape;396;p34"/>
          <p:cNvSpPr/>
          <p:nvPr/>
        </p:nvSpPr>
        <p:spPr>
          <a:xfrm>
            <a:off x="596817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Mockups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397" name="Google Shape;397;p34"/>
          <p:cNvSpPr/>
          <p:nvPr/>
        </p:nvSpPr>
        <p:spPr>
          <a:xfrm>
            <a:off x="75717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Stack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398" name="Google Shape;398;p34"/>
          <p:cNvSpPr/>
          <p:nvPr/>
        </p:nvSpPr>
        <p:spPr>
          <a:xfrm>
            <a:off x="988825" y="1059750"/>
            <a:ext cx="7216800" cy="3909000"/>
          </a:xfrm>
          <a:prstGeom prst="rect">
            <a:avLst/>
          </a:prstGeom>
          <a:noFill/>
          <a:ln cap="flat" cmpd="sng" w="9525">
            <a:solidFill>
              <a:srgbClr val="081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9" name="Google Shape;39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825" y="1059750"/>
            <a:ext cx="7216800" cy="3909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4"/>
          <p:cNvSpPr txBox="1"/>
          <p:nvPr/>
        </p:nvSpPr>
        <p:spPr>
          <a:xfrm>
            <a:off x="718575" y="559725"/>
            <a:ext cx="316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Página inicial - Busca de opções</a:t>
            </a:r>
            <a:endParaRPr sz="1600"/>
          </a:p>
        </p:txBody>
      </p:sp>
      <p:sp>
        <p:nvSpPr>
          <p:cNvPr id="401" name="Google Shape;40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highlight>
                <a:srgbClr val="081E30"/>
              </a:highlight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5"/>
          <p:cNvSpPr/>
          <p:nvPr/>
        </p:nvSpPr>
        <p:spPr>
          <a:xfrm>
            <a:off x="11574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Equipe SCRUM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407" name="Google Shape;407;p35"/>
          <p:cNvSpPr/>
          <p:nvPr/>
        </p:nvSpPr>
        <p:spPr>
          <a:xfrm>
            <a:off x="276102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Sistema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408" name="Google Shape;408;p35"/>
          <p:cNvSpPr/>
          <p:nvPr/>
        </p:nvSpPr>
        <p:spPr>
          <a:xfrm>
            <a:off x="436460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Backlog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409" name="Google Shape;409;p35"/>
          <p:cNvSpPr/>
          <p:nvPr/>
        </p:nvSpPr>
        <p:spPr>
          <a:xfrm>
            <a:off x="596817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Mockups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410" name="Google Shape;410;p35"/>
          <p:cNvSpPr/>
          <p:nvPr/>
        </p:nvSpPr>
        <p:spPr>
          <a:xfrm>
            <a:off x="75717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Stack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411" name="Google Shape;411;p35"/>
          <p:cNvSpPr/>
          <p:nvPr/>
        </p:nvSpPr>
        <p:spPr>
          <a:xfrm>
            <a:off x="352088" y="1431021"/>
            <a:ext cx="2987400" cy="2945100"/>
          </a:xfrm>
          <a:prstGeom prst="rect">
            <a:avLst/>
          </a:prstGeom>
          <a:noFill/>
          <a:ln cap="flat" cmpd="sng" w="9525">
            <a:solidFill>
              <a:srgbClr val="081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2" name="Google Shape;4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088" y="1411100"/>
            <a:ext cx="2987424" cy="2945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9438" y="1743675"/>
            <a:ext cx="5499713" cy="2279904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5"/>
          <p:cNvSpPr txBox="1"/>
          <p:nvPr/>
        </p:nvSpPr>
        <p:spPr>
          <a:xfrm>
            <a:off x="718575" y="559725"/>
            <a:ext cx="717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Tela de visualização de opções (visualização de cotação histórica)</a:t>
            </a:r>
            <a:endParaRPr sz="1600"/>
          </a:p>
        </p:txBody>
      </p:sp>
      <p:sp>
        <p:nvSpPr>
          <p:cNvPr id="415" name="Google Shape;41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highlight>
                <a:srgbClr val="081E30"/>
              </a:highlight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6"/>
          <p:cNvSpPr/>
          <p:nvPr/>
        </p:nvSpPr>
        <p:spPr>
          <a:xfrm>
            <a:off x="11574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Equipe SCRUM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421" name="Google Shape;421;p36"/>
          <p:cNvSpPr/>
          <p:nvPr/>
        </p:nvSpPr>
        <p:spPr>
          <a:xfrm>
            <a:off x="276102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Sistema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422" name="Google Shape;422;p36"/>
          <p:cNvSpPr/>
          <p:nvPr/>
        </p:nvSpPr>
        <p:spPr>
          <a:xfrm>
            <a:off x="436460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Backlog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423" name="Google Shape;423;p36"/>
          <p:cNvSpPr/>
          <p:nvPr/>
        </p:nvSpPr>
        <p:spPr>
          <a:xfrm>
            <a:off x="596817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Mockups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424" name="Google Shape;424;p36"/>
          <p:cNvSpPr/>
          <p:nvPr/>
        </p:nvSpPr>
        <p:spPr>
          <a:xfrm>
            <a:off x="75717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Stack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425" name="Google Shape;425;p36"/>
          <p:cNvSpPr/>
          <p:nvPr/>
        </p:nvSpPr>
        <p:spPr>
          <a:xfrm>
            <a:off x="352088" y="1431021"/>
            <a:ext cx="2987400" cy="2945100"/>
          </a:xfrm>
          <a:prstGeom prst="rect">
            <a:avLst/>
          </a:prstGeom>
          <a:noFill/>
          <a:ln cap="flat" cmpd="sng" w="9525">
            <a:solidFill>
              <a:srgbClr val="081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6" name="Google Shape;42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088" y="1411100"/>
            <a:ext cx="2987424" cy="2945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1863" y="1641450"/>
            <a:ext cx="5499712" cy="2484352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6"/>
          <p:cNvSpPr txBox="1"/>
          <p:nvPr/>
        </p:nvSpPr>
        <p:spPr>
          <a:xfrm>
            <a:off x="718575" y="559725"/>
            <a:ext cx="7571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Tela de visualização de opções (visualização de atributos de registro + greeks)</a:t>
            </a:r>
            <a:endParaRPr sz="1600"/>
          </a:p>
        </p:txBody>
      </p:sp>
      <p:sp>
        <p:nvSpPr>
          <p:cNvPr id="429" name="Google Shape;42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highlight>
                <a:srgbClr val="081E30"/>
              </a:highlight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7"/>
          <p:cNvSpPr/>
          <p:nvPr/>
        </p:nvSpPr>
        <p:spPr>
          <a:xfrm>
            <a:off x="11574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Equipe SCRUM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435" name="Google Shape;435;p37"/>
          <p:cNvSpPr/>
          <p:nvPr/>
        </p:nvSpPr>
        <p:spPr>
          <a:xfrm>
            <a:off x="276102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Sistema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436" name="Google Shape;436;p37"/>
          <p:cNvSpPr/>
          <p:nvPr/>
        </p:nvSpPr>
        <p:spPr>
          <a:xfrm>
            <a:off x="436460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Backlog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437" name="Google Shape;437;p37"/>
          <p:cNvSpPr/>
          <p:nvPr/>
        </p:nvSpPr>
        <p:spPr>
          <a:xfrm>
            <a:off x="596817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Mockups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438" name="Google Shape;438;p37"/>
          <p:cNvSpPr/>
          <p:nvPr/>
        </p:nvSpPr>
        <p:spPr>
          <a:xfrm>
            <a:off x="75717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Stack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439" name="Google Shape;439;p37"/>
          <p:cNvSpPr/>
          <p:nvPr/>
        </p:nvSpPr>
        <p:spPr>
          <a:xfrm>
            <a:off x="492950" y="1227675"/>
            <a:ext cx="3204000" cy="3354900"/>
          </a:xfrm>
          <a:prstGeom prst="rect">
            <a:avLst/>
          </a:prstGeom>
          <a:noFill/>
          <a:ln cap="flat" cmpd="sng" w="9525">
            <a:solidFill>
              <a:srgbClr val="081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0" name="Google Shape;4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950" y="1284100"/>
            <a:ext cx="3204051" cy="3088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0600" y="1449875"/>
            <a:ext cx="5258299" cy="29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7"/>
          <p:cNvSpPr txBox="1"/>
          <p:nvPr/>
        </p:nvSpPr>
        <p:spPr>
          <a:xfrm>
            <a:off x="718575" y="559725"/>
            <a:ext cx="7148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Tela de visualização de grade de opções (atributos do ativo base)</a:t>
            </a:r>
            <a:endParaRPr sz="1600"/>
          </a:p>
        </p:txBody>
      </p:sp>
      <p:sp>
        <p:nvSpPr>
          <p:cNvPr id="443" name="Google Shape;44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highlight>
                <a:srgbClr val="081E30"/>
              </a:highlight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8"/>
          <p:cNvSpPr/>
          <p:nvPr/>
        </p:nvSpPr>
        <p:spPr>
          <a:xfrm>
            <a:off x="11574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Equipe SCRUM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449" name="Google Shape;449;p38"/>
          <p:cNvSpPr/>
          <p:nvPr/>
        </p:nvSpPr>
        <p:spPr>
          <a:xfrm>
            <a:off x="276102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Sistema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450" name="Google Shape;450;p38"/>
          <p:cNvSpPr/>
          <p:nvPr/>
        </p:nvSpPr>
        <p:spPr>
          <a:xfrm>
            <a:off x="436460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Backlog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451" name="Google Shape;451;p38"/>
          <p:cNvSpPr/>
          <p:nvPr/>
        </p:nvSpPr>
        <p:spPr>
          <a:xfrm>
            <a:off x="596817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Mockups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452" name="Google Shape;452;p38"/>
          <p:cNvSpPr/>
          <p:nvPr/>
        </p:nvSpPr>
        <p:spPr>
          <a:xfrm>
            <a:off x="75717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Stack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453" name="Google Shape;453;p38"/>
          <p:cNvSpPr/>
          <p:nvPr/>
        </p:nvSpPr>
        <p:spPr>
          <a:xfrm>
            <a:off x="492950" y="1227675"/>
            <a:ext cx="3204000" cy="3354900"/>
          </a:xfrm>
          <a:prstGeom prst="rect">
            <a:avLst/>
          </a:prstGeom>
          <a:noFill/>
          <a:ln cap="flat" cmpd="sng" w="9525">
            <a:solidFill>
              <a:srgbClr val="081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4" name="Google Shape;45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950" y="1284100"/>
            <a:ext cx="3204051" cy="3088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6675" y="1575025"/>
            <a:ext cx="5178225" cy="266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38"/>
          <p:cNvSpPr txBox="1"/>
          <p:nvPr/>
        </p:nvSpPr>
        <p:spPr>
          <a:xfrm>
            <a:off x="718575" y="559725"/>
            <a:ext cx="599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Tela de visualização de grade de opções (grade)</a:t>
            </a:r>
            <a:endParaRPr sz="1600"/>
          </a:p>
        </p:txBody>
      </p:sp>
      <p:sp>
        <p:nvSpPr>
          <p:cNvPr id="457" name="Google Shape;45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highlight>
                <a:srgbClr val="081E30"/>
              </a:highlight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9"/>
          <p:cNvSpPr/>
          <p:nvPr/>
        </p:nvSpPr>
        <p:spPr>
          <a:xfrm>
            <a:off x="11574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Equipe SCRUM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463" name="Google Shape;463;p39"/>
          <p:cNvSpPr/>
          <p:nvPr/>
        </p:nvSpPr>
        <p:spPr>
          <a:xfrm>
            <a:off x="276102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Sistema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464" name="Google Shape;464;p39"/>
          <p:cNvSpPr/>
          <p:nvPr/>
        </p:nvSpPr>
        <p:spPr>
          <a:xfrm>
            <a:off x="436460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Backlog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465" name="Google Shape;465;p39"/>
          <p:cNvSpPr/>
          <p:nvPr/>
        </p:nvSpPr>
        <p:spPr>
          <a:xfrm>
            <a:off x="596817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Mockups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466" name="Google Shape;466;p39"/>
          <p:cNvSpPr/>
          <p:nvPr/>
        </p:nvSpPr>
        <p:spPr>
          <a:xfrm>
            <a:off x="75717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Stack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467" name="Google Shape;467;p39"/>
          <p:cNvSpPr/>
          <p:nvPr/>
        </p:nvSpPr>
        <p:spPr>
          <a:xfrm>
            <a:off x="422700" y="981150"/>
            <a:ext cx="2956800" cy="3442800"/>
          </a:xfrm>
          <a:prstGeom prst="rect">
            <a:avLst/>
          </a:prstGeom>
          <a:noFill/>
          <a:ln cap="flat" cmpd="sng" w="9525">
            <a:solidFill>
              <a:srgbClr val="081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8" name="Google Shape;46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700" y="981150"/>
            <a:ext cx="2956925" cy="340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6675" y="901925"/>
            <a:ext cx="5459575" cy="360125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9"/>
          <p:cNvSpPr txBox="1"/>
          <p:nvPr/>
        </p:nvSpPr>
        <p:spPr>
          <a:xfrm>
            <a:off x="718575" y="559725"/>
            <a:ext cx="717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Tela de criação de estrutura de operação (composição por opções)</a:t>
            </a:r>
            <a:endParaRPr sz="1600"/>
          </a:p>
        </p:txBody>
      </p:sp>
      <p:sp>
        <p:nvSpPr>
          <p:cNvPr id="471" name="Google Shape;47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highlight>
                <a:srgbClr val="081E30"/>
              </a:highlight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0"/>
          <p:cNvSpPr/>
          <p:nvPr/>
        </p:nvSpPr>
        <p:spPr>
          <a:xfrm>
            <a:off x="11574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Equipe SCRUM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477" name="Google Shape;477;p40"/>
          <p:cNvSpPr/>
          <p:nvPr/>
        </p:nvSpPr>
        <p:spPr>
          <a:xfrm>
            <a:off x="276102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Sistema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478" name="Google Shape;478;p40"/>
          <p:cNvSpPr/>
          <p:nvPr/>
        </p:nvSpPr>
        <p:spPr>
          <a:xfrm>
            <a:off x="436460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Backlog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479" name="Google Shape;479;p40"/>
          <p:cNvSpPr/>
          <p:nvPr/>
        </p:nvSpPr>
        <p:spPr>
          <a:xfrm>
            <a:off x="596817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Mockups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480" name="Google Shape;480;p40"/>
          <p:cNvSpPr/>
          <p:nvPr/>
        </p:nvSpPr>
        <p:spPr>
          <a:xfrm>
            <a:off x="75717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Stack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481" name="Google Shape;481;p40"/>
          <p:cNvSpPr/>
          <p:nvPr/>
        </p:nvSpPr>
        <p:spPr>
          <a:xfrm>
            <a:off x="422700" y="981150"/>
            <a:ext cx="2956800" cy="3442800"/>
          </a:xfrm>
          <a:prstGeom prst="rect">
            <a:avLst/>
          </a:prstGeom>
          <a:noFill/>
          <a:ln cap="flat" cmpd="sng" w="9525">
            <a:solidFill>
              <a:srgbClr val="081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2" name="Google Shape;48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700" y="981150"/>
            <a:ext cx="2956925" cy="340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8875" y="896350"/>
            <a:ext cx="5459576" cy="3612398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40"/>
          <p:cNvSpPr txBox="1"/>
          <p:nvPr/>
        </p:nvSpPr>
        <p:spPr>
          <a:xfrm>
            <a:off x="718575" y="559725"/>
            <a:ext cx="717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Tela de criação de estrutura de operação (payoff da estratégia)</a:t>
            </a:r>
            <a:endParaRPr sz="1600"/>
          </a:p>
        </p:txBody>
      </p:sp>
      <p:sp>
        <p:nvSpPr>
          <p:cNvPr id="485" name="Google Shape;485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highlight>
                <a:srgbClr val="081E30"/>
              </a:highlight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1"/>
          <p:cNvSpPr/>
          <p:nvPr/>
        </p:nvSpPr>
        <p:spPr>
          <a:xfrm>
            <a:off x="11574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Equipe SCRUM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491" name="Google Shape;491;p41"/>
          <p:cNvSpPr/>
          <p:nvPr/>
        </p:nvSpPr>
        <p:spPr>
          <a:xfrm>
            <a:off x="276102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Sistema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492" name="Google Shape;492;p41"/>
          <p:cNvSpPr/>
          <p:nvPr/>
        </p:nvSpPr>
        <p:spPr>
          <a:xfrm>
            <a:off x="436460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Backlog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493" name="Google Shape;493;p41"/>
          <p:cNvSpPr/>
          <p:nvPr/>
        </p:nvSpPr>
        <p:spPr>
          <a:xfrm>
            <a:off x="596817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Mockups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494" name="Google Shape;494;p41"/>
          <p:cNvSpPr/>
          <p:nvPr/>
        </p:nvSpPr>
        <p:spPr>
          <a:xfrm>
            <a:off x="75717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Stack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495" name="Google Shape;495;p41"/>
          <p:cNvSpPr/>
          <p:nvPr/>
        </p:nvSpPr>
        <p:spPr>
          <a:xfrm>
            <a:off x="410653" y="1199450"/>
            <a:ext cx="2968800" cy="3361800"/>
          </a:xfrm>
          <a:prstGeom prst="rect">
            <a:avLst/>
          </a:prstGeom>
          <a:noFill/>
          <a:ln cap="flat" cmpd="sng" w="9525">
            <a:solidFill>
              <a:srgbClr val="081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6" name="Google Shape;49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650" y="1199472"/>
            <a:ext cx="2968973" cy="3361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8598" y="1152725"/>
            <a:ext cx="5459577" cy="345523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1"/>
          <p:cNvSpPr txBox="1"/>
          <p:nvPr/>
        </p:nvSpPr>
        <p:spPr>
          <a:xfrm>
            <a:off x="718575" y="559725"/>
            <a:ext cx="717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Tela de criação de estrutura de operação (criação de opção fictícia)</a:t>
            </a:r>
            <a:endParaRPr sz="1600"/>
          </a:p>
        </p:txBody>
      </p:sp>
      <p:sp>
        <p:nvSpPr>
          <p:cNvPr id="499" name="Google Shape;49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highlight>
                <a:srgbClr val="081E30"/>
              </a:highlight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2"/>
          <p:cNvSpPr/>
          <p:nvPr/>
        </p:nvSpPr>
        <p:spPr>
          <a:xfrm>
            <a:off x="11574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Equipe SCRUM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505" name="Google Shape;505;p42"/>
          <p:cNvSpPr/>
          <p:nvPr/>
        </p:nvSpPr>
        <p:spPr>
          <a:xfrm>
            <a:off x="276102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Sistema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506" name="Google Shape;506;p42"/>
          <p:cNvSpPr/>
          <p:nvPr/>
        </p:nvSpPr>
        <p:spPr>
          <a:xfrm>
            <a:off x="436460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Backlog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507" name="Google Shape;507;p42"/>
          <p:cNvSpPr/>
          <p:nvPr/>
        </p:nvSpPr>
        <p:spPr>
          <a:xfrm>
            <a:off x="596817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Mockups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508" name="Google Shape;508;p42"/>
          <p:cNvSpPr/>
          <p:nvPr/>
        </p:nvSpPr>
        <p:spPr>
          <a:xfrm>
            <a:off x="75717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Stack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509" name="Google Shape;509;p42"/>
          <p:cNvSpPr/>
          <p:nvPr/>
        </p:nvSpPr>
        <p:spPr>
          <a:xfrm>
            <a:off x="1385100" y="1153425"/>
            <a:ext cx="6510000" cy="3510300"/>
          </a:xfrm>
          <a:prstGeom prst="rect">
            <a:avLst/>
          </a:prstGeom>
          <a:noFill/>
          <a:ln cap="flat" cmpd="sng" w="9525">
            <a:solidFill>
              <a:srgbClr val="081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0" name="Google Shape;51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100" y="1153425"/>
            <a:ext cx="6510106" cy="329235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2"/>
          <p:cNvSpPr txBox="1"/>
          <p:nvPr/>
        </p:nvSpPr>
        <p:spPr>
          <a:xfrm>
            <a:off x="718575" y="559725"/>
            <a:ext cx="717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Tela de visualização de estruturas de operações compartilhadas</a:t>
            </a:r>
            <a:endParaRPr sz="1600"/>
          </a:p>
        </p:txBody>
      </p:sp>
      <p:sp>
        <p:nvSpPr>
          <p:cNvPr id="512" name="Google Shape;512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highlight>
                <a:srgbClr val="081E30"/>
              </a:highlight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3"/>
          <p:cNvSpPr txBox="1"/>
          <p:nvPr>
            <p:ph type="title"/>
          </p:nvPr>
        </p:nvSpPr>
        <p:spPr>
          <a:xfrm>
            <a:off x="250350" y="342325"/>
            <a:ext cx="4045200" cy="43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640"/>
              <a:t>Stack Tecnológico</a:t>
            </a:r>
            <a:endParaRPr b="1" sz="264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438" y="1108875"/>
            <a:ext cx="6829123" cy="3557976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8"/>
          <p:cNvSpPr/>
          <p:nvPr/>
        </p:nvSpPr>
        <p:spPr>
          <a:xfrm>
            <a:off x="11574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lt1"/>
                </a:solidFill>
              </a:rPr>
              <a:t>Equipe SCRUM</a:t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46" name="Google Shape;46;p8"/>
          <p:cNvSpPr/>
          <p:nvPr/>
        </p:nvSpPr>
        <p:spPr>
          <a:xfrm>
            <a:off x="276102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Sistema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47" name="Google Shape;47;p8"/>
          <p:cNvSpPr/>
          <p:nvPr/>
        </p:nvSpPr>
        <p:spPr>
          <a:xfrm>
            <a:off x="436460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Backlog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48" name="Google Shape;48;p8"/>
          <p:cNvSpPr/>
          <p:nvPr/>
        </p:nvSpPr>
        <p:spPr>
          <a:xfrm>
            <a:off x="596817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Mockups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49" name="Google Shape;49;p8"/>
          <p:cNvSpPr/>
          <p:nvPr/>
        </p:nvSpPr>
        <p:spPr>
          <a:xfrm>
            <a:off x="75717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Stack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50" name="Google Shape;50;p8"/>
          <p:cNvSpPr txBox="1"/>
          <p:nvPr/>
        </p:nvSpPr>
        <p:spPr>
          <a:xfrm>
            <a:off x="718575" y="559725"/>
            <a:ext cx="316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Diagrama da equipe SCRUM</a:t>
            </a:r>
            <a:endParaRPr sz="1600"/>
          </a:p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highlight>
                <a:srgbClr val="081E30"/>
              </a:highlight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4"/>
          <p:cNvSpPr/>
          <p:nvPr/>
        </p:nvSpPr>
        <p:spPr>
          <a:xfrm>
            <a:off x="11574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Equipe SCRUM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523" name="Google Shape;523;p44"/>
          <p:cNvSpPr/>
          <p:nvPr/>
        </p:nvSpPr>
        <p:spPr>
          <a:xfrm>
            <a:off x="276102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Sistema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524" name="Google Shape;524;p44"/>
          <p:cNvSpPr/>
          <p:nvPr/>
        </p:nvSpPr>
        <p:spPr>
          <a:xfrm>
            <a:off x="436460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Backlog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525" name="Google Shape;525;p44"/>
          <p:cNvSpPr/>
          <p:nvPr/>
        </p:nvSpPr>
        <p:spPr>
          <a:xfrm>
            <a:off x="596817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Mockups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526" name="Google Shape;526;p44"/>
          <p:cNvSpPr/>
          <p:nvPr/>
        </p:nvSpPr>
        <p:spPr>
          <a:xfrm>
            <a:off x="75717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Stack</a:t>
            </a:r>
            <a:endParaRPr b="1" sz="800">
              <a:solidFill>
                <a:srgbClr val="FFFFFF"/>
              </a:solidFill>
            </a:endParaRPr>
          </a:p>
        </p:txBody>
      </p:sp>
      <p:pic>
        <p:nvPicPr>
          <p:cNvPr id="527" name="Google Shape;52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6262" y="584501"/>
            <a:ext cx="979625" cy="540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6750" y="1360399"/>
            <a:ext cx="854895" cy="408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6750" y="4493079"/>
            <a:ext cx="1810949" cy="237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79475" y="2089843"/>
            <a:ext cx="1027126" cy="408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31551" y="2046393"/>
            <a:ext cx="668103" cy="408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17975" y="2012277"/>
            <a:ext cx="725765" cy="4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32399" y="3673125"/>
            <a:ext cx="778395" cy="4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highlight>
                <a:srgbClr val="081E30"/>
              </a:highlight>
            </a:endParaRPr>
          </a:p>
        </p:txBody>
      </p:sp>
      <p:sp>
        <p:nvSpPr>
          <p:cNvPr id="535" name="Google Shape;535;p44"/>
          <p:cNvSpPr txBox="1"/>
          <p:nvPr/>
        </p:nvSpPr>
        <p:spPr>
          <a:xfrm>
            <a:off x="541300" y="670300"/>
            <a:ext cx="219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Controle de versão:</a:t>
            </a:r>
            <a:endParaRPr b="1" sz="1200"/>
          </a:p>
        </p:txBody>
      </p:sp>
      <p:sp>
        <p:nvSpPr>
          <p:cNvPr id="536" name="Google Shape;536;p44"/>
          <p:cNvSpPr txBox="1"/>
          <p:nvPr/>
        </p:nvSpPr>
        <p:spPr>
          <a:xfrm>
            <a:off x="541300" y="1380075"/>
            <a:ext cx="219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Prototipação:</a:t>
            </a:r>
            <a:endParaRPr b="1" sz="1200"/>
          </a:p>
        </p:txBody>
      </p:sp>
      <p:sp>
        <p:nvSpPr>
          <p:cNvPr id="537" name="Google Shape;537;p44"/>
          <p:cNvSpPr txBox="1"/>
          <p:nvPr/>
        </p:nvSpPr>
        <p:spPr>
          <a:xfrm>
            <a:off x="541300" y="2089850"/>
            <a:ext cx="219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Desenvolvimento</a:t>
            </a:r>
            <a:r>
              <a:rPr b="1" lang="pt-BR" sz="1200"/>
              <a:t>:</a:t>
            </a:r>
            <a:endParaRPr b="1" sz="1200"/>
          </a:p>
        </p:txBody>
      </p:sp>
      <p:sp>
        <p:nvSpPr>
          <p:cNvPr id="538" name="Google Shape;538;p44"/>
          <p:cNvSpPr txBox="1"/>
          <p:nvPr/>
        </p:nvSpPr>
        <p:spPr>
          <a:xfrm>
            <a:off x="541300" y="4427050"/>
            <a:ext cx="219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Gerenciamento:</a:t>
            </a:r>
            <a:endParaRPr b="1" sz="1200"/>
          </a:p>
        </p:txBody>
      </p:sp>
      <p:sp>
        <p:nvSpPr>
          <p:cNvPr id="539" name="Google Shape;539;p44"/>
          <p:cNvSpPr txBox="1"/>
          <p:nvPr/>
        </p:nvSpPr>
        <p:spPr>
          <a:xfrm>
            <a:off x="541300" y="2896500"/>
            <a:ext cx="219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Banco de dados / Storage</a:t>
            </a:r>
            <a:r>
              <a:rPr b="1" lang="pt-BR" sz="1200"/>
              <a:t>:</a:t>
            </a:r>
            <a:endParaRPr b="1" sz="1200"/>
          </a:p>
        </p:txBody>
      </p:sp>
      <p:sp>
        <p:nvSpPr>
          <p:cNvPr id="540" name="Google Shape;540;p44"/>
          <p:cNvSpPr txBox="1"/>
          <p:nvPr/>
        </p:nvSpPr>
        <p:spPr>
          <a:xfrm>
            <a:off x="541300" y="3663800"/>
            <a:ext cx="219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Arquitetura / CI|CD:</a:t>
            </a:r>
            <a:endParaRPr b="1" sz="1200"/>
          </a:p>
        </p:txBody>
      </p:sp>
      <p:pic>
        <p:nvPicPr>
          <p:cNvPr id="541" name="Google Shape;541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70175" y="2720518"/>
            <a:ext cx="1067275" cy="7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4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199650" y="2842700"/>
            <a:ext cx="1383019" cy="4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4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844875" y="2863395"/>
            <a:ext cx="1027124" cy="435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4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232975" y="2863388"/>
            <a:ext cx="1203326" cy="4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4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380004" y="3607975"/>
            <a:ext cx="932146" cy="4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469626" y="3536554"/>
            <a:ext cx="1176700" cy="673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129699" y="1976374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246700" y="1823275"/>
            <a:ext cx="854900" cy="8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4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742300" y="2046400"/>
            <a:ext cx="391084" cy="408651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44"/>
          <p:cNvSpPr txBox="1"/>
          <p:nvPr/>
        </p:nvSpPr>
        <p:spPr>
          <a:xfrm>
            <a:off x="5874571" y="2066075"/>
            <a:ext cx="152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Testes</a:t>
            </a:r>
            <a:r>
              <a:rPr b="1" lang="pt-BR" sz="1200"/>
              <a:t>:</a:t>
            </a:r>
            <a:endParaRPr b="1" sz="12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5"/>
          <p:cNvSpPr/>
          <p:nvPr/>
        </p:nvSpPr>
        <p:spPr>
          <a:xfrm>
            <a:off x="11574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Equipe SCRUM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556" name="Google Shape;556;p45"/>
          <p:cNvSpPr/>
          <p:nvPr/>
        </p:nvSpPr>
        <p:spPr>
          <a:xfrm>
            <a:off x="276102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Sistema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557" name="Google Shape;557;p45"/>
          <p:cNvSpPr/>
          <p:nvPr/>
        </p:nvSpPr>
        <p:spPr>
          <a:xfrm>
            <a:off x="436460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Backlog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558" name="Google Shape;558;p45"/>
          <p:cNvSpPr/>
          <p:nvPr/>
        </p:nvSpPr>
        <p:spPr>
          <a:xfrm>
            <a:off x="596817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Mockups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559" name="Google Shape;559;p45"/>
          <p:cNvSpPr/>
          <p:nvPr/>
        </p:nvSpPr>
        <p:spPr>
          <a:xfrm>
            <a:off x="75717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Stack</a:t>
            </a:r>
            <a:endParaRPr b="1" sz="800">
              <a:solidFill>
                <a:srgbClr val="FFFFFF"/>
              </a:solidFill>
            </a:endParaRPr>
          </a:p>
        </p:txBody>
      </p:sp>
      <p:pic>
        <p:nvPicPr>
          <p:cNvPr id="560" name="Google Shape;56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625" y="408075"/>
            <a:ext cx="3767288" cy="4605751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highlight>
                <a:srgbClr val="081E30"/>
              </a:highlight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/>
          <p:nvPr/>
        </p:nvSpPr>
        <p:spPr>
          <a:xfrm>
            <a:off x="11574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lt1"/>
                </a:solidFill>
              </a:rPr>
              <a:t>Equipe SCRUM</a:t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57" name="Google Shape;57;p9"/>
          <p:cNvSpPr/>
          <p:nvPr/>
        </p:nvSpPr>
        <p:spPr>
          <a:xfrm>
            <a:off x="276102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Sistema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58" name="Google Shape;58;p9"/>
          <p:cNvSpPr/>
          <p:nvPr/>
        </p:nvSpPr>
        <p:spPr>
          <a:xfrm>
            <a:off x="436460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Backlog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59" name="Google Shape;59;p9"/>
          <p:cNvSpPr/>
          <p:nvPr/>
        </p:nvSpPr>
        <p:spPr>
          <a:xfrm>
            <a:off x="596817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Mockups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60" name="Google Shape;60;p9"/>
          <p:cNvSpPr/>
          <p:nvPr/>
        </p:nvSpPr>
        <p:spPr>
          <a:xfrm>
            <a:off x="75717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Stack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61" name="Google Shape;61;p9"/>
          <p:cNvSpPr/>
          <p:nvPr/>
        </p:nvSpPr>
        <p:spPr>
          <a:xfrm>
            <a:off x="392988" y="1270575"/>
            <a:ext cx="4016400" cy="1376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081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900">
                <a:solidFill>
                  <a:schemeClr val="dk1"/>
                </a:solidFill>
              </a:rPr>
              <a:t>Bruno Brandão Borges </a:t>
            </a:r>
            <a:r>
              <a:rPr lang="pt-BR" sz="900">
                <a:solidFill>
                  <a:schemeClr val="dk1"/>
                </a:solidFill>
              </a:rPr>
              <a:t>terá como papel Desenvolvedor Backend, já consta com experiência em desenvolvimento backend com python, php e flutter/dart, além de conhecimentos Cloud e experiência em desenvolvimento de APIs e integrações com Banco de Dados. Além disso, será um dos responsáveis pelos Testes.</a:t>
            </a:r>
            <a:endParaRPr b="1" sz="1200"/>
          </a:p>
        </p:txBody>
      </p:sp>
      <p:sp>
        <p:nvSpPr>
          <p:cNvPr id="62" name="Google Shape;62;p9"/>
          <p:cNvSpPr/>
          <p:nvPr/>
        </p:nvSpPr>
        <p:spPr>
          <a:xfrm>
            <a:off x="355138" y="3457975"/>
            <a:ext cx="4016400" cy="1376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081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</a:rPr>
              <a:t>Leonardo Rodrigo de Sousa</a:t>
            </a:r>
            <a:r>
              <a:rPr lang="pt-BR" sz="900">
                <a:solidFill>
                  <a:schemeClr val="dk1"/>
                </a:solidFill>
              </a:rPr>
              <a:t> terá papel como desenvolvedor por poder contribuir com a experiência em desenvolvimento de frontend e usabilidade de sistemas, agindo também como UI/UX para prototipação do sistema.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…</a:t>
            </a:r>
            <a:endParaRPr/>
          </a:p>
        </p:txBody>
      </p:sp>
      <p:sp>
        <p:nvSpPr>
          <p:cNvPr id="63" name="Google Shape;63;p9"/>
          <p:cNvSpPr/>
          <p:nvPr/>
        </p:nvSpPr>
        <p:spPr>
          <a:xfrm>
            <a:off x="4691350" y="2365450"/>
            <a:ext cx="4016400" cy="161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081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900">
                <a:solidFill>
                  <a:schemeClr val="dk1"/>
                </a:solidFill>
              </a:rPr>
              <a:t>Ivan Leoni Vilas Boas </a:t>
            </a:r>
            <a:r>
              <a:rPr lang="pt-BR" sz="900">
                <a:solidFill>
                  <a:schemeClr val="dk1"/>
                </a:solidFill>
              </a:rPr>
              <a:t>será o Scrum Master do projeto Underlying, sendo o responsável por defender o projeto e o interesse do stakeholder. Dará orientação à equipe para garantir que todas as práticas sejam seguidas, facilitando a comunicação e a colaboração entre todos os envolvidos no projeto, e, ainda participará ativamente da documentação, do backend e da realização de teste.</a:t>
            </a:r>
            <a:endParaRPr sz="9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</p:txBody>
      </p:sp>
      <p:sp>
        <p:nvSpPr>
          <p:cNvPr id="64" name="Google Shape;64;p9"/>
          <p:cNvSpPr txBox="1"/>
          <p:nvPr/>
        </p:nvSpPr>
        <p:spPr>
          <a:xfrm>
            <a:off x="718575" y="559725"/>
            <a:ext cx="316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Descrição da equipe SCRUM</a:t>
            </a:r>
            <a:endParaRPr sz="1600"/>
          </a:p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highlight>
                <a:srgbClr val="081E30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/>
          <p:nvPr/>
        </p:nvSpPr>
        <p:spPr>
          <a:xfrm>
            <a:off x="11574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lt1"/>
                </a:solidFill>
              </a:rPr>
              <a:t>Equipe SCRUM</a:t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71" name="Google Shape;71;p10"/>
          <p:cNvSpPr/>
          <p:nvPr/>
        </p:nvSpPr>
        <p:spPr>
          <a:xfrm>
            <a:off x="276102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Sistema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72" name="Google Shape;72;p10"/>
          <p:cNvSpPr/>
          <p:nvPr/>
        </p:nvSpPr>
        <p:spPr>
          <a:xfrm>
            <a:off x="436460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Backlog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73" name="Google Shape;73;p10"/>
          <p:cNvSpPr/>
          <p:nvPr/>
        </p:nvSpPr>
        <p:spPr>
          <a:xfrm>
            <a:off x="596817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Mockups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74" name="Google Shape;74;p10"/>
          <p:cNvSpPr/>
          <p:nvPr/>
        </p:nvSpPr>
        <p:spPr>
          <a:xfrm>
            <a:off x="75717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Stack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75" name="Google Shape;75;p10"/>
          <p:cNvSpPr/>
          <p:nvPr/>
        </p:nvSpPr>
        <p:spPr>
          <a:xfrm>
            <a:off x="392988" y="1270575"/>
            <a:ext cx="4016400" cy="1376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081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</a:rPr>
              <a:t>Lucas Tiense Blazzi</a:t>
            </a:r>
            <a:r>
              <a:rPr lang="pt-BR" sz="900">
                <a:solidFill>
                  <a:schemeClr val="dk1"/>
                </a:solidFill>
              </a:rPr>
              <a:t>, com experiência em desenvolvimento backend com python, arquitetura cloud e conhecimento do negócio desenvolvido pela aplicação, terá o papel de Product Owner, desenvolvedor backend e auxiliará na elaboração da documentação do projeto.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</p:txBody>
      </p:sp>
      <p:sp>
        <p:nvSpPr>
          <p:cNvPr id="76" name="Google Shape;76;p10"/>
          <p:cNvSpPr/>
          <p:nvPr/>
        </p:nvSpPr>
        <p:spPr>
          <a:xfrm>
            <a:off x="355138" y="3457975"/>
            <a:ext cx="4016400" cy="1376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081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</a:rPr>
              <a:t>Wesley Alexandre de Almeida Gomes </a:t>
            </a:r>
            <a:r>
              <a:rPr lang="pt-BR" sz="900">
                <a:solidFill>
                  <a:schemeClr val="dk1"/>
                </a:solidFill>
              </a:rPr>
              <a:t>terá papel como desenvolvedor de frontend, com experiência em React, agindo também como UI/UX para prototipação do sistema.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0"/>
          <p:cNvSpPr/>
          <p:nvPr/>
        </p:nvSpPr>
        <p:spPr>
          <a:xfrm>
            <a:off x="4772438" y="2315750"/>
            <a:ext cx="4016400" cy="1376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081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900">
                <a:solidFill>
                  <a:schemeClr val="dk1"/>
                </a:solidFill>
              </a:rPr>
              <a:t>Thiago Marcelo Passos</a:t>
            </a:r>
            <a:r>
              <a:rPr lang="pt-BR" sz="900">
                <a:solidFill>
                  <a:schemeClr val="dk1"/>
                </a:solidFill>
              </a:rPr>
              <a:t>, com experiência em desenvolvimento backend com C# e frontend utilizando o framework Vue.js, atuará no desenvolvimento frontend do projeto, fazendo papel também de UI/UX para a prototipação do sistema</a:t>
            </a:r>
            <a:endParaRPr sz="1200"/>
          </a:p>
        </p:txBody>
      </p:sp>
      <p:sp>
        <p:nvSpPr>
          <p:cNvPr id="78" name="Google Shape;78;p10"/>
          <p:cNvSpPr txBox="1"/>
          <p:nvPr/>
        </p:nvSpPr>
        <p:spPr>
          <a:xfrm>
            <a:off x="718575" y="559725"/>
            <a:ext cx="316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Descrição </a:t>
            </a:r>
            <a:r>
              <a:rPr lang="pt-BR" sz="1600"/>
              <a:t>da equipe SCRUM</a:t>
            </a:r>
            <a:endParaRPr sz="1600"/>
          </a:p>
        </p:txBody>
      </p:sp>
      <p:sp>
        <p:nvSpPr>
          <p:cNvPr id="79" name="Google Shape;7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highlight>
                <a:srgbClr val="081E30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/>
          <p:nvPr>
            <p:ph type="title"/>
          </p:nvPr>
        </p:nvSpPr>
        <p:spPr>
          <a:xfrm>
            <a:off x="250350" y="342325"/>
            <a:ext cx="4045200" cy="43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640"/>
              <a:t>Descrição do Sistema</a:t>
            </a:r>
            <a:endParaRPr b="1" sz="264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"/>
          <p:cNvSpPr/>
          <p:nvPr/>
        </p:nvSpPr>
        <p:spPr>
          <a:xfrm>
            <a:off x="11574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Equipe SCRUM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90" name="Google Shape;90;p12"/>
          <p:cNvSpPr/>
          <p:nvPr/>
        </p:nvSpPr>
        <p:spPr>
          <a:xfrm>
            <a:off x="276102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lt1"/>
                </a:solidFill>
              </a:rPr>
              <a:t>Sistema</a:t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91" name="Google Shape;91;p12"/>
          <p:cNvSpPr/>
          <p:nvPr/>
        </p:nvSpPr>
        <p:spPr>
          <a:xfrm>
            <a:off x="436460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Backlog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92" name="Google Shape;92;p12"/>
          <p:cNvSpPr/>
          <p:nvPr/>
        </p:nvSpPr>
        <p:spPr>
          <a:xfrm>
            <a:off x="596817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Mockups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93" name="Google Shape;93;p12"/>
          <p:cNvSpPr/>
          <p:nvPr/>
        </p:nvSpPr>
        <p:spPr>
          <a:xfrm>
            <a:off x="75717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Stack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94" name="Google Shape;94;p12"/>
          <p:cNvSpPr txBox="1"/>
          <p:nvPr/>
        </p:nvSpPr>
        <p:spPr>
          <a:xfrm>
            <a:off x="718575" y="559725"/>
            <a:ext cx="3578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Persona</a:t>
            </a:r>
            <a:endParaRPr sz="1600"/>
          </a:p>
        </p:txBody>
      </p:sp>
      <p:sp>
        <p:nvSpPr>
          <p:cNvPr id="95" name="Google Shape;9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highlight>
                <a:srgbClr val="081E30"/>
              </a:highlight>
            </a:endParaRPr>
          </a:p>
        </p:txBody>
      </p:sp>
      <p:pic>
        <p:nvPicPr>
          <p:cNvPr id="96" name="Google Shape;9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075" y="1348400"/>
            <a:ext cx="884775" cy="9290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/>
          <p:nvPr/>
        </p:nvSpPr>
        <p:spPr>
          <a:xfrm>
            <a:off x="2189775" y="1571825"/>
            <a:ext cx="3675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/>
              <a:t>Nome: </a:t>
            </a:r>
            <a:r>
              <a:rPr lang="pt-BR" sz="900"/>
              <a:t>Pedro Costa Damasceno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/>
              <a:t>Idade:</a:t>
            </a:r>
            <a:r>
              <a:rPr lang="pt-BR" sz="900"/>
              <a:t> 28 anos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/>
              <a:t>Escolaridade:</a:t>
            </a:r>
            <a:r>
              <a:rPr lang="pt-BR" sz="900"/>
              <a:t> formado em economia</a:t>
            </a:r>
            <a:endParaRPr sz="900"/>
          </a:p>
        </p:txBody>
      </p:sp>
      <p:cxnSp>
        <p:nvCxnSpPr>
          <p:cNvPr id="98" name="Google Shape;98;p12"/>
          <p:cNvCxnSpPr/>
          <p:nvPr/>
        </p:nvCxnSpPr>
        <p:spPr>
          <a:xfrm>
            <a:off x="2179125" y="1602450"/>
            <a:ext cx="3697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" name="Google Shape;99;p12"/>
          <p:cNvSpPr txBox="1"/>
          <p:nvPr/>
        </p:nvSpPr>
        <p:spPr>
          <a:xfrm>
            <a:off x="2189775" y="1263750"/>
            <a:ext cx="367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/>
              <a:t>Informações Gerais</a:t>
            </a:r>
            <a:endParaRPr sz="1000"/>
          </a:p>
        </p:txBody>
      </p:sp>
      <p:cxnSp>
        <p:nvCxnSpPr>
          <p:cNvPr id="100" name="Google Shape;100;p12"/>
          <p:cNvCxnSpPr/>
          <p:nvPr/>
        </p:nvCxnSpPr>
        <p:spPr>
          <a:xfrm>
            <a:off x="2195100" y="2510825"/>
            <a:ext cx="3697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" name="Google Shape;101;p12"/>
          <p:cNvSpPr txBox="1"/>
          <p:nvPr/>
        </p:nvSpPr>
        <p:spPr>
          <a:xfrm>
            <a:off x="2205750" y="2172125"/>
            <a:ext cx="367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/>
              <a:t>Descrição do Perfil</a:t>
            </a:r>
            <a:endParaRPr sz="1000"/>
          </a:p>
        </p:txBody>
      </p:sp>
      <p:sp>
        <p:nvSpPr>
          <p:cNvPr id="102" name="Google Shape;102;p12"/>
          <p:cNvSpPr txBox="1"/>
          <p:nvPr/>
        </p:nvSpPr>
        <p:spPr>
          <a:xfrm>
            <a:off x="2195100" y="2510825"/>
            <a:ext cx="36759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Procura se informar sobre opções para montar suas operações pelo menos 3 vezes por semana, mas carece de uma plataforma confiável que possua uma interface amigável e com baixo custo. Por isso, Pedro baixa arquivos muito grandes que não são filtrados nem normalizados do site da B3. Para realizar seus cálculos e montar suas estratégias ele utiliza do Excel e diz que todo esse processo toma muito do seu tempo.</a:t>
            </a:r>
            <a:endParaRPr sz="900"/>
          </a:p>
        </p:txBody>
      </p:sp>
      <p:cxnSp>
        <p:nvCxnSpPr>
          <p:cNvPr id="103" name="Google Shape;103;p12"/>
          <p:cNvCxnSpPr/>
          <p:nvPr/>
        </p:nvCxnSpPr>
        <p:spPr>
          <a:xfrm>
            <a:off x="2200425" y="4003925"/>
            <a:ext cx="3697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" name="Google Shape;104;p12"/>
          <p:cNvSpPr txBox="1"/>
          <p:nvPr/>
        </p:nvSpPr>
        <p:spPr>
          <a:xfrm>
            <a:off x="2189775" y="3665225"/>
            <a:ext cx="367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/>
              <a:t>Expectativas</a:t>
            </a:r>
            <a:endParaRPr sz="1000"/>
          </a:p>
        </p:txBody>
      </p:sp>
      <p:sp>
        <p:nvSpPr>
          <p:cNvPr id="105" name="Google Shape;105;p12"/>
          <p:cNvSpPr txBox="1"/>
          <p:nvPr/>
        </p:nvSpPr>
        <p:spPr>
          <a:xfrm>
            <a:off x="2189775" y="4003925"/>
            <a:ext cx="3675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Acredita que com uma plataforma que facilite suas buscas e exiba todos os dados necessários de forma confiável e amigável reduzirá muito o tempo gasto com os processos manuais que realiza no Excel e poderá aumentar muito seu rendimento podendo até compartilhar seu conhecimento caso possível</a:t>
            </a:r>
            <a:endParaRPr sz="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3"/>
          <p:cNvSpPr/>
          <p:nvPr/>
        </p:nvSpPr>
        <p:spPr>
          <a:xfrm>
            <a:off x="11574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Equipe SCRUM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111" name="Google Shape;111;p13"/>
          <p:cNvSpPr/>
          <p:nvPr/>
        </p:nvSpPr>
        <p:spPr>
          <a:xfrm>
            <a:off x="276102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lt1"/>
                </a:solidFill>
              </a:rPr>
              <a:t>Sistema</a:t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112" name="Google Shape;112;p13"/>
          <p:cNvSpPr/>
          <p:nvPr/>
        </p:nvSpPr>
        <p:spPr>
          <a:xfrm>
            <a:off x="436460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Backlog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113" name="Google Shape;113;p13"/>
          <p:cNvSpPr/>
          <p:nvPr/>
        </p:nvSpPr>
        <p:spPr>
          <a:xfrm>
            <a:off x="5968175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Mockups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114" name="Google Shape;114;p13"/>
          <p:cNvSpPr/>
          <p:nvPr/>
        </p:nvSpPr>
        <p:spPr>
          <a:xfrm>
            <a:off x="7571750" y="43950"/>
            <a:ext cx="1376700" cy="1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999999"/>
                </a:solidFill>
              </a:rPr>
              <a:t>Stack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115" name="Google Shape;115;p13"/>
          <p:cNvSpPr txBox="1"/>
          <p:nvPr/>
        </p:nvSpPr>
        <p:spPr>
          <a:xfrm>
            <a:off x="718575" y="559725"/>
            <a:ext cx="3578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Problemas mapeados na entrevista</a:t>
            </a:r>
            <a:endParaRPr sz="1600"/>
          </a:p>
        </p:txBody>
      </p:sp>
      <p:sp>
        <p:nvSpPr>
          <p:cNvPr id="116" name="Google Shape;116;p13"/>
          <p:cNvSpPr/>
          <p:nvPr/>
        </p:nvSpPr>
        <p:spPr>
          <a:xfrm>
            <a:off x="3985800" y="2807175"/>
            <a:ext cx="1172400" cy="491700"/>
          </a:xfrm>
          <a:prstGeom prst="roundRect">
            <a:avLst>
              <a:gd fmla="val 16667" name="adj"/>
            </a:avLst>
          </a:prstGeom>
          <a:solidFill>
            <a:srgbClr val="081E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Problemas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7" name="Google Shape;117;p13"/>
          <p:cNvSpPr/>
          <p:nvPr/>
        </p:nvSpPr>
        <p:spPr>
          <a:xfrm>
            <a:off x="1432300" y="1672575"/>
            <a:ext cx="1172400" cy="49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Acesso a dados de opções</a:t>
            </a:r>
            <a:endParaRPr sz="1000"/>
          </a:p>
        </p:txBody>
      </p:sp>
      <p:sp>
        <p:nvSpPr>
          <p:cNvPr id="118" name="Google Shape;118;p13"/>
          <p:cNvSpPr/>
          <p:nvPr/>
        </p:nvSpPr>
        <p:spPr>
          <a:xfrm>
            <a:off x="1432300" y="2807175"/>
            <a:ext cx="1172400" cy="49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Tempo gasto no dia a dia</a:t>
            </a:r>
            <a:endParaRPr sz="1000"/>
          </a:p>
        </p:txBody>
      </p:sp>
      <p:sp>
        <p:nvSpPr>
          <p:cNvPr id="119" name="Google Shape;119;p13"/>
          <p:cNvSpPr/>
          <p:nvPr/>
        </p:nvSpPr>
        <p:spPr>
          <a:xfrm>
            <a:off x="6539300" y="1672575"/>
            <a:ext cx="1172400" cy="49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Falta de plataformas</a:t>
            </a:r>
            <a:endParaRPr sz="1000"/>
          </a:p>
        </p:txBody>
      </p:sp>
      <p:sp>
        <p:nvSpPr>
          <p:cNvPr id="120" name="Google Shape;120;p13"/>
          <p:cNvSpPr/>
          <p:nvPr/>
        </p:nvSpPr>
        <p:spPr>
          <a:xfrm>
            <a:off x="6539300" y="3941775"/>
            <a:ext cx="1172400" cy="49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Experiência nas plataformas existentes</a:t>
            </a:r>
            <a:endParaRPr sz="1000"/>
          </a:p>
        </p:txBody>
      </p:sp>
      <p:sp>
        <p:nvSpPr>
          <p:cNvPr id="121" name="Google Shape;121;p13"/>
          <p:cNvSpPr/>
          <p:nvPr/>
        </p:nvSpPr>
        <p:spPr>
          <a:xfrm>
            <a:off x="1432300" y="3941775"/>
            <a:ext cx="1172400" cy="49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Custo</a:t>
            </a:r>
            <a:endParaRPr sz="1000"/>
          </a:p>
        </p:txBody>
      </p:sp>
      <p:sp>
        <p:nvSpPr>
          <p:cNvPr id="122" name="Google Shape;122;p13"/>
          <p:cNvSpPr/>
          <p:nvPr/>
        </p:nvSpPr>
        <p:spPr>
          <a:xfrm>
            <a:off x="6539300" y="2807175"/>
            <a:ext cx="1172400" cy="49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Falta de visualizações</a:t>
            </a:r>
            <a:endParaRPr sz="1000"/>
          </a:p>
        </p:txBody>
      </p:sp>
      <p:cxnSp>
        <p:nvCxnSpPr>
          <p:cNvPr id="123" name="Google Shape;123;p13"/>
          <p:cNvCxnSpPr>
            <a:stCxn id="116" idx="3"/>
            <a:endCxn id="119" idx="1"/>
          </p:cNvCxnSpPr>
          <p:nvPr/>
        </p:nvCxnSpPr>
        <p:spPr>
          <a:xfrm flipH="1" rot="10800000">
            <a:off x="5158200" y="1918425"/>
            <a:ext cx="1381200" cy="113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13"/>
          <p:cNvCxnSpPr>
            <a:stCxn id="116" idx="3"/>
            <a:endCxn id="122" idx="1"/>
          </p:cNvCxnSpPr>
          <p:nvPr/>
        </p:nvCxnSpPr>
        <p:spPr>
          <a:xfrm>
            <a:off x="5158200" y="3053025"/>
            <a:ext cx="1381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" name="Google Shape;125;p13"/>
          <p:cNvCxnSpPr>
            <a:stCxn id="116" idx="3"/>
            <a:endCxn id="120" idx="1"/>
          </p:cNvCxnSpPr>
          <p:nvPr/>
        </p:nvCxnSpPr>
        <p:spPr>
          <a:xfrm>
            <a:off x="5158200" y="3053025"/>
            <a:ext cx="1381200" cy="113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13"/>
          <p:cNvCxnSpPr>
            <a:stCxn id="117" idx="3"/>
            <a:endCxn id="116" idx="1"/>
          </p:cNvCxnSpPr>
          <p:nvPr/>
        </p:nvCxnSpPr>
        <p:spPr>
          <a:xfrm>
            <a:off x="2604700" y="1918425"/>
            <a:ext cx="1381200" cy="113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13"/>
          <p:cNvCxnSpPr>
            <a:stCxn id="118" idx="3"/>
            <a:endCxn id="116" idx="1"/>
          </p:cNvCxnSpPr>
          <p:nvPr/>
        </p:nvCxnSpPr>
        <p:spPr>
          <a:xfrm>
            <a:off x="2604700" y="3053025"/>
            <a:ext cx="1381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" name="Google Shape;128;p13"/>
          <p:cNvCxnSpPr>
            <a:stCxn id="116" idx="1"/>
            <a:endCxn id="121" idx="3"/>
          </p:cNvCxnSpPr>
          <p:nvPr/>
        </p:nvCxnSpPr>
        <p:spPr>
          <a:xfrm flipH="1">
            <a:off x="2604600" y="3053025"/>
            <a:ext cx="1381200" cy="113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13"/>
          <p:cNvSpPr/>
          <p:nvPr/>
        </p:nvSpPr>
        <p:spPr>
          <a:xfrm>
            <a:off x="3985800" y="1672575"/>
            <a:ext cx="1172400" cy="49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Confiabilidade dos dados</a:t>
            </a:r>
            <a:endParaRPr sz="1000"/>
          </a:p>
        </p:txBody>
      </p:sp>
      <p:cxnSp>
        <p:nvCxnSpPr>
          <p:cNvPr id="130" name="Google Shape;130;p13"/>
          <p:cNvCxnSpPr>
            <a:stCxn id="116" idx="0"/>
            <a:endCxn id="129" idx="2"/>
          </p:cNvCxnSpPr>
          <p:nvPr/>
        </p:nvCxnSpPr>
        <p:spPr>
          <a:xfrm rot="10800000">
            <a:off x="4572000" y="2164275"/>
            <a:ext cx="0" cy="64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" name="Google Shape;131;p13"/>
          <p:cNvSpPr/>
          <p:nvPr/>
        </p:nvSpPr>
        <p:spPr>
          <a:xfrm>
            <a:off x="3985800" y="3941775"/>
            <a:ext cx="1172400" cy="49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Controle histórico de operações</a:t>
            </a:r>
            <a:endParaRPr sz="1000"/>
          </a:p>
        </p:txBody>
      </p:sp>
      <p:cxnSp>
        <p:nvCxnSpPr>
          <p:cNvPr id="132" name="Google Shape;132;p13"/>
          <p:cNvCxnSpPr>
            <a:stCxn id="116" idx="2"/>
            <a:endCxn id="131" idx="0"/>
          </p:cNvCxnSpPr>
          <p:nvPr/>
        </p:nvCxnSpPr>
        <p:spPr>
          <a:xfrm>
            <a:off x="4572000" y="3298875"/>
            <a:ext cx="0" cy="64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" name="Google Shape;13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highlight>
                <a:srgbClr val="081E30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